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4" r:id="rId1"/>
  </p:sldMasterIdLst>
  <p:notesMasterIdLst>
    <p:notesMasterId r:id="rId33"/>
  </p:notesMasterIdLst>
  <p:handoutMasterIdLst>
    <p:handoutMasterId r:id="rId34"/>
  </p:handoutMasterIdLst>
  <p:sldIdLst>
    <p:sldId id="258" r:id="rId2"/>
    <p:sldId id="278" r:id="rId3"/>
    <p:sldId id="263" r:id="rId4"/>
    <p:sldId id="279" r:id="rId5"/>
    <p:sldId id="294" r:id="rId6"/>
    <p:sldId id="262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3" r:id="rId15"/>
    <p:sldId id="275" r:id="rId16"/>
    <p:sldId id="276" r:id="rId17"/>
    <p:sldId id="272" r:id="rId18"/>
    <p:sldId id="288" r:id="rId19"/>
    <p:sldId id="281" r:id="rId20"/>
    <p:sldId id="289" r:id="rId21"/>
    <p:sldId id="282" r:id="rId22"/>
    <p:sldId id="283" r:id="rId23"/>
    <p:sldId id="284" r:id="rId24"/>
    <p:sldId id="285" r:id="rId25"/>
    <p:sldId id="286" r:id="rId26"/>
    <p:sldId id="290" r:id="rId27"/>
    <p:sldId id="291" r:id="rId28"/>
    <p:sldId id="287" r:id="rId29"/>
    <p:sldId id="292" r:id="rId30"/>
    <p:sldId id="293" r:id="rId31"/>
    <p:sldId id="264" r:id="rId32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7246C827-142D-42C7-A19D-59FD868C2FE6}">
          <p14:sldIdLst>
            <p14:sldId id="258"/>
          </p14:sldIdLst>
        </p14:section>
        <p14:section name="Abschnitt ohne Titel" id="{DC814375-0A3D-494A-8C77-CB29FEFEE21A}">
          <p14:sldIdLst>
            <p14:sldId id="278"/>
            <p14:sldId id="263"/>
            <p14:sldId id="279"/>
            <p14:sldId id="294"/>
            <p14:sldId id="262"/>
            <p14:sldId id="265"/>
            <p14:sldId id="266"/>
            <p14:sldId id="267"/>
            <p14:sldId id="268"/>
            <p14:sldId id="269"/>
            <p14:sldId id="270"/>
            <p14:sldId id="271"/>
            <p14:sldId id="273"/>
            <p14:sldId id="275"/>
            <p14:sldId id="276"/>
            <p14:sldId id="272"/>
            <p14:sldId id="288"/>
          </p14:sldIdLst>
        </p14:section>
        <p14:section name="Abschnitt ohne Titel" id="{29C85B36-716D-44E3-B261-821A356380E5}">
          <p14:sldIdLst>
            <p14:sldId id="281"/>
            <p14:sldId id="289"/>
            <p14:sldId id="282"/>
            <p14:sldId id="283"/>
            <p14:sldId id="284"/>
            <p14:sldId id="285"/>
            <p14:sldId id="286"/>
            <p14:sldId id="290"/>
            <p14:sldId id="291"/>
            <p14:sldId id="287"/>
            <p14:sldId id="292"/>
            <p14:sldId id="293"/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B819"/>
    <a:srgbClr val="FBB600"/>
    <a:srgbClr val="FFFFFF"/>
    <a:srgbClr val="84B818"/>
    <a:srgbClr val="565656"/>
    <a:srgbClr val="00CC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33" autoAdjust="0"/>
    <p:restoredTop sz="96247" autoAdjust="0"/>
  </p:normalViewPr>
  <p:slideViewPr>
    <p:cSldViewPr showGuides="1">
      <p:cViewPr>
        <p:scale>
          <a:sx n="100" d="100"/>
          <a:sy n="100" d="100"/>
        </p:scale>
        <p:origin x="1123" y="18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753E92A1-867A-A013-D912-3E2A1B8619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2D50488-CD64-E9A2-3A83-92C54DA5D66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0AE2F-F297-402C-BA00-23EF31C1555D}" type="datetimeFigureOut">
              <a:rPr lang="de-DE" smtClean="0"/>
              <a:t>16.06.2024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F0C7A0A-C777-B29C-F36E-D9DBBC02368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272723-D3D5-36EE-B167-7A292227D7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E93AB0-36F1-482B-932C-502144131F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0712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342DD7-6712-45F0-90F4-295F786127BE}" type="datetimeFigureOut">
              <a:rPr lang="de-DE" smtClean="0"/>
              <a:t>16.06.2024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961880-C36E-4296-A48B-46535A98D5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7728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ster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54449" y="949330"/>
            <a:ext cx="8038726" cy="5423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200" baseline="0">
                <a:solidFill>
                  <a:srgbClr val="84B819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edit</a:t>
            </a:r>
            <a:r>
              <a:rPr lang="de-DE" dirty="0"/>
              <a:t> title</a:t>
            </a: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" t="40599" r="2900"/>
          <a:stretch/>
        </p:blipFill>
        <p:spPr>
          <a:xfrm>
            <a:off x="-36511" y="1563638"/>
            <a:ext cx="9217024" cy="3788305"/>
          </a:xfrm>
          <a:prstGeom prst="rect">
            <a:avLst/>
          </a:prstGeom>
        </p:spPr>
      </p:pic>
      <p:cxnSp>
        <p:nvCxnSpPr>
          <p:cNvPr id="8" name="Gerade Verbindung 8"/>
          <p:cNvCxnSpPr/>
          <p:nvPr userDrawn="1"/>
        </p:nvCxnSpPr>
        <p:spPr>
          <a:xfrm>
            <a:off x="0" y="808875"/>
            <a:ext cx="9180513" cy="0"/>
          </a:xfrm>
          <a:prstGeom prst="line">
            <a:avLst/>
          </a:prstGeom>
          <a:ln w="12700">
            <a:solidFill>
              <a:srgbClr val="84B81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83" y="195262"/>
            <a:ext cx="1429819" cy="43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198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3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Pictur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4" name="Inhaltsplatzhalter 8"/>
          <p:cNvSpPr>
            <a:spLocks noGrp="1"/>
          </p:cNvSpPr>
          <p:nvPr>
            <p:ph sz="quarter" idx="14" hasCustomPrompt="1"/>
          </p:nvPr>
        </p:nvSpPr>
        <p:spPr>
          <a:xfrm>
            <a:off x="0" y="0"/>
            <a:ext cx="9143999" cy="3724276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50825" y="3853302"/>
            <a:ext cx="8208963" cy="431800"/>
          </a:xfrm>
        </p:spPr>
        <p:txBody>
          <a:bodyPr/>
          <a:lstStyle>
            <a:lvl1pPr marL="177800" indent="-177800">
              <a:defRPr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marL="0" indent="0">
              <a:buFontTx/>
              <a:buNone/>
            </a:pPr>
            <a:r>
              <a:rPr lang="de-DE" sz="1150" dirty="0">
                <a:solidFill>
                  <a:schemeClr val="tx1"/>
                </a:solidFill>
              </a:rPr>
              <a:t>Click </a:t>
            </a:r>
            <a:r>
              <a:rPr lang="de-DE" sz="1150" dirty="0" err="1">
                <a:solidFill>
                  <a:schemeClr val="tx1"/>
                </a:solidFill>
              </a:rPr>
              <a:t>to</a:t>
            </a:r>
            <a:r>
              <a:rPr lang="de-DE" sz="1150" dirty="0">
                <a:solidFill>
                  <a:schemeClr val="tx1"/>
                </a:solidFill>
              </a:rPr>
              <a:t> </a:t>
            </a:r>
            <a:r>
              <a:rPr lang="de-DE" sz="1150" dirty="0" err="1">
                <a:solidFill>
                  <a:schemeClr val="tx1"/>
                </a:solidFill>
              </a:rPr>
              <a:t>edit</a:t>
            </a:r>
            <a:r>
              <a:rPr lang="de-DE" sz="1150" dirty="0">
                <a:solidFill>
                  <a:schemeClr val="tx1"/>
                </a:solidFill>
              </a:rPr>
              <a:t> </a:t>
            </a:r>
            <a:r>
              <a:rPr lang="de-DE" sz="1150" dirty="0" err="1">
                <a:solidFill>
                  <a:schemeClr val="tx1"/>
                </a:solidFill>
              </a:rPr>
              <a:t>caption</a:t>
            </a:r>
            <a:r>
              <a:rPr lang="de-DE" sz="1150" dirty="0">
                <a:solidFill>
                  <a:schemeClr val="tx1"/>
                </a:solidFill>
              </a:rPr>
              <a:t> (optional)</a:t>
            </a:r>
          </a:p>
        </p:txBody>
      </p:sp>
      <p:sp>
        <p:nvSpPr>
          <p:cNvPr id="7" name="Rechteck 6"/>
          <p:cNvSpPr/>
          <p:nvPr userDrawn="1"/>
        </p:nvSpPr>
        <p:spPr>
          <a:xfrm>
            <a:off x="260974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 userDrawn="1"/>
        </p:nvSpPr>
        <p:spPr>
          <a:xfrm>
            <a:off x="822776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 userDrawn="1"/>
        </p:nvSpPr>
        <p:spPr>
          <a:xfrm>
            <a:off x="1384578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 userDrawn="1"/>
        </p:nvSpPr>
        <p:spPr>
          <a:xfrm>
            <a:off x="1946380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 userDrawn="1"/>
        </p:nvSpPr>
        <p:spPr>
          <a:xfrm>
            <a:off x="2508182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 userDrawn="1"/>
        </p:nvSpPr>
        <p:spPr>
          <a:xfrm>
            <a:off x="3069984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250825" y="-754564"/>
            <a:ext cx="3025031" cy="138499"/>
          </a:xfrm>
          <a:prstGeom prst="rect">
            <a:avLst/>
          </a:prstGeom>
        </p:spPr>
        <p:txBody>
          <a:bodyPr wrap="square" lIns="0" tIns="0" rIns="0" bIns="0" numCol="1" spcCol="216000" rtlCol="0">
            <a:spAutoFit/>
          </a:bodyPr>
          <a:lstStyle/>
          <a:p>
            <a:pPr marL="0" indent="0" defTabSz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80000" algn="l"/>
              </a:tabLst>
            </a:pPr>
            <a:r>
              <a:rPr lang="de-DE" sz="900">
                <a:solidFill>
                  <a:schemeClr val="tx1"/>
                </a:solidFill>
              </a:rPr>
              <a:t>TU </a:t>
            </a:r>
            <a:r>
              <a:rPr lang="de-DE" sz="900" err="1">
                <a:solidFill>
                  <a:schemeClr val="tx1"/>
                </a:solidFill>
              </a:rPr>
              <a:t>colors</a:t>
            </a:r>
            <a:r>
              <a:rPr lang="de-DE" sz="900">
                <a:solidFill>
                  <a:schemeClr val="tx1"/>
                </a:solidFill>
              </a:rPr>
              <a:t> </a:t>
            </a:r>
            <a:r>
              <a:rPr lang="de-DE" sz="900" err="1">
                <a:solidFill>
                  <a:schemeClr val="tx1"/>
                </a:solidFill>
              </a:rPr>
              <a:t>for</a:t>
            </a:r>
            <a:r>
              <a:rPr lang="de-DE" sz="900">
                <a:solidFill>
                  <a:schemeClr val="tx1"/>
                </a:solidFill>
              </a:rPr>
              <a:t> </a:t>
            </a:r>
            <a:r>
              <a:rPr lang="de-DE" sz="900" err="1">
                <a:solidFill>
                  <a:schemeClr val="tx1"/>
                </a:solidFill>
              </a:rPr>
              <a:t>graphics</a:t>
            </a:r>
            <a:r>
              <a:rPr lang="de-DE" sz="900">
                <a:solidFill>
                  <a:schemeClr val="tx1"/>
                </a:solidFill>
              </a:rPr>
              <a:t> </a:t>
            </a:r>
            <a:r>
              <a:rPr lang="de-DE" sz="900" err="1">
                <a:solidFill>
                  <a:schemeClr val="tx1"/>
                </a:solidFill>
              </a:rPr>
              <a:t>and</a:t>
            </a:r>
            <a:r>
              <a:rPr lang="de-DE" sz="900">
                <a:solidFill>
                  <a:schemeClr val="tx1"/>
                </a:solidFill>
              </a:rPr>
              <a:t> </a:t>
            </a:r>
            <a:r>
              <a:rPr lang="de-DE" sz="900" err="1">
                <a:solidFill>
                  <a:schemeClr val="tx1"/>
                </a:solidFill>
              </a:rPr>
              <a:t>diagrams</a:t>
            </a:r>
            <a:endParaRPr lang="de-DE" sz="9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7341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1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Two Pictures +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4" name="Inhaltsplatzhalter 8"/>
          <p:cNvSpPr>
            <a:spLocks noGrp="1"/>
          </p:cNvSpPr>
          <p:nvPr>
            <p:ph sz="quarter" idx="14" hasCustomPrompt="1"/>
          </p:nvPr>
        </p:nvSpPr>
        <p:spPr>
          <a:xfrm>
            <a:off x="1" y="0"/>
            <a:ext cx="4467224" cy="3724276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endParaRPr lang="de-DE" dirty="0"/>
          </a:p>
        </p:txBody>
      </p:sp>
      <p:sp>
        <p:nvSpPr>
          <p:cNvPr id="5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50826" y="3853302"/>
            <a:ext cx="4216400" cy="431800"/>
          </a:xfrm>
        </p:spPr>
        <p:txBody>
          <a:bodyPr/>
          <a:lstStyle>
            <a:lvl1pPr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marL="0" indent="0">
              <a:buFontTx/>
              <a:buNone/>
            </a:pPr>
            <a:r>
              <a:rPr lang="de-DE" sz="1150" dirty="0">
                <a:solidFill>
                  <a:schemeClr val="tx1"/>
                </a:solidFill>
              </a:rPr>
              <a:t>Click </a:t>
            </a:r>
            <a:r>
              <a:rPr lang="de-DE" sz="1150" dirty="0" err="1">
                <a:solidFill>
                  <a:schemeClr val="tx1"/>
                </a:solidFill>
              </a:rPr>
              <a:t>to</a:t>
            </a:r>
            <a:r>
              <a:rPr lang="de-DE" sz="1150" dirty="0">
                <a:solidFill>
                  <a:schemeClr val="tx1"/>
                </a:solidFill>
              </a:rPr>
              <a:t> </a:t>
            </a:r>
            <a:r>
              <a:rPr lang="de-DE" sz="1150" dirty="0" err="1">
                <a:solidFill>
                  <a:schemeClr val="tx1"/>
                </a:solidFill>
              </a:rPr>
              <a:t>edit</a:t>
            </a:r>
            <a:r>
              <a:rPr lang="de-DE" sz="1150" dirty="0">
                <a:solidFill>
                  <a:schemeClr val="tx1"/>
                </a:solidFill>
              </a:rPr>
              <a:t> </a:t>
            </a:r>
            <a:r>
              <a:rPr lang="de-DE" sz="1150" dirty="0" err="1">
                <a:solidFill>
                  <a:schemeClr val="tx1"/>
                </a:solidFill>
              </a:rPr>
              <a:t>caption</a:t>
            </a:r>
            <a:r>
              <a:rPr lang="de-DE" sz="1150" dirty="0">
                <a:solidFill>
                  <a:schemeClr val="tx1"/>
                </a:solidFill>
              </a:rPr>
              <a:t> (optional)</a:t>
            </a:r>
          </a:p>
        </p:txBody>
      </p:sp>
      <p:sp>
        <p:nvSpPr>
          <p:cNvPr id="7" name="Inhaltsplatzhalter 8"/>
          <p:cNvSpPr>
            <a:spLocks noGrp="1"/>
          </p:cNvSpPr>
          <p:nvPr>
            <p:ph sz="quarter" idx="16" hasCustomPrompt="1"/>
          </p:nvPr>
        </p:nvSpPr>
        <p:spPr>
          <a:xfrm>
            <a:off x="4674122" y="-1"/>
            <a:ext cx="4467224" cy="3724276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endParaRPr lang="de-DE" dirty="0"/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676775" y="3853302"/>
            <a:ext cx="4216400" cy="431800"/>
          </a:xfrm>
        </p:spPr>
        <p:txBody>
          <a:bodyPr/>
          <a:lstStyle>
            <a:lvl1pPr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marL="0" indent="0">
              <a:buFontTx/>
              <a:buNone/>
            </a:pPr>
            <a:r>
              <a:rPr lang="de-DE" sz="1150" dirty="0">
                <a:solidFill>
                  <a:schemeClr val="tx1"/>
                </a:solidFill>
              </a:rPr>
              <a:t>Click </a:t>
            </a:r>
            <a:r>
              <a:rPr lang="de-DE" sz="1150" dirty="0" err="1">
                <a:solidFill>
                  <a:schemeClr val="tx1"/>
                </a:solidFill>
              </a:rPr>
              <a:t>to</a:t>
            </a:r>
            <a:r>
              <a:rPr lang="de-DE" sz="1150" dirty="0">
                <a:solidFill>
                  <a:schemeClr val="tx1"/>
                </a:solidFill>
              </a:rPr>
              <a:t> </a:t>
            </a:r>
            <a:r>
              <a:rPr lang="de-DE" sz="1150" dirty="0" err="1">
                <a:solidFill>
                  <a:schemeClr val="tx1"/>
                </a:solidFill>
              </a:rPr>
              <a:t>edit</a:t>
            </a:r>
            <a:r>
              <a:rPr lang="de-DE" sz="1150" dirty="0">
                <a:solidFill>
                  <a:schemeClr val="tx1"/>
                </a:solidFill>
              </a:rPr>
              <a:t> </a:t>
            </a:r>
            <a:r>
              <a:rPr lang="de-DE" sz="1150" dirty="0" err="1">
                <a:solidFill>
                  <a:schemeClr val="tx1"/>
                </a:solidFill>
              </a:rPr>
              <a:t>caption</a:t>
            </a:r>
            <a:r>
              <a:rPr lang="de-DE" sz="1150" dirty="0">
                <a:solidFill>
                  <a:schemeClr val="tx1"/>
                </a:solidFill>
              </a:rPr>
              <a:t> (optional)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260974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 userDrawn="1"/>
        </p:nvSpPr>
        <p:spPr>
          <a:xfrm>
            <a:off x="822776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 userDrawn="1"/>
        </p:nvSpPr>
        <p:spPr>
          <a:xfrm>
            <a:off x="1384578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 userDrawn="1"/>
        </p:nvSpPr>
        <p:spPr>
          <a:xfrm>
            <a:off x="1946380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 userDrawn="1"/>
        </p:nvSpPr>
        <p:spPr>
          <a:xfrm>
            <a:off x="2508182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 userDrawn="1"/>
        </p:nvSpPr>
        <p:spPr>
          <a:xfrm>
            <a:off x="3069984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250825" y="-754564"/>
            <a:ext cx="3025031" cy="138499"/>
          </a:xfrm>
          <a:prstGeom prst="rect">
            <a:avLst/>
          </a:prstGeom>
        </p:spPr>
        <p:txBody>
          <a:bodyPr wrap="square" lIns="0" tIns="0" rIns="0" bIns="0" numCol="1" spcCol="216000" rtlCol="0">
            <a:spAutoFit/>
          </a:bodyPr>
          <a:lstStyle/>
          <a:p>
            <a:pPr marL="0" indent="0" defTabSz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80000" algn="l"/>
              </a:tabLst>
            </a:pPr>
            <a:r>
              <a:rPr lang="de-DE" sz="900">
                <a:solidFill>
                  <a:schemeClr val="tx1"/>
                </a:solidFill>
              </a:rPr>
              <a:t>TU colors for graphics and diagrams</a:t>
            </a:r>
          </a:p>
        </p:txBody>
      </p:sp>
    </p:spTree>
    <p:extLst>
      <p:ext uri="{BB962C8B-B14F-4D97-AF65-F5344CB8AC3E}">
        <p14:creationId xmlns:p14="http://schemas.microsoft.com/office/powerpoint/2010/main" val="3808379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pos="2944" userDrawn="1">
          <p15:clr>
            <a:srgbClr val="FBAE40"/>
          </p15:clr>
        </p15:guide>
        <p15:guide id="3" pos="2816" userDrawn="1">
          <p15:clr>
            <a:srgbClr val="FBAE40"/>
          </p15:clr>
        </p15:guide>
        <p15:guide id="4" orient="horz" pos="2618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Chapter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Rechteck 11"/>
          <p:cNvSpPr/>
          <p:nvPr userDrawn="1"/>
        </p:nvSpPr>
        <p:spPr>
          <a:xfrm>
            <a:off x="0" y="0"/>
            <a:ext cx="9144000" cy="4516438"/>
          </a:xfrm>
          <a:prstGeom prst="rect">
            <a:avLst/>
          </a:prstGeom>
          <a:solidFill>
            <a:srgbClr val="84B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688827" y="2742739"/>
            <a:ext cx="3600251" cy="576064"/>
          </a:xfrm>
        </p:spPr>
        <p:txBody>
          <a:bodyPr/>
          <a:lstStyle>
            <a:lvl1pPr marL="0" indent="0">
              <a:buFontTx/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CHAPTER 01</a:t>
            </a: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4213" y="3436243"/>
            <a:ext cx="7775575" cy="576064"/>
          </a:xfrm>
        </p:spPr>
        <p:txBody>
          <a:bodyPr/>
          <a:lstStyle>
            <a:lvl1pPr marL="0" indent="0">
              <a:buFontTx/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</a:t>
            </a:r>
            <a:r>
              <a:rPr lang="de-DE" dirty="0" err="1"/>
              <a:t>subline</a:t>
            </a:r>
            <a:r>
              <a:rPr lang="de-DE" dirty="0"/>
              <a:t> (optional)</a:t>
            </a:r>
          </a:p>
        </p:txBody>
      </p:sp>
    </p:spTree>
    <p:extLst>
      <p:ext uri="{BB962C8B-B14F-4D97-AF65-F5344CB8AC3E}">
        <p14:creationId xmlns:p14="http://schemas.microsoft.com/office/powerpoint/2010/main" val="2919096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Chapter Break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9144000" cy="45164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de-DE"/>
              <a:t>Click to </a:t>
            </a:r>
            <a:r>
              <a:rPr lang="de-DE" err="1"/>
              <a:t>add</a:t>
            </a:r>
            <a:r>
              <a:rPr lang="de-DE"/>
              <a:t> </a:t>
            </a:r>
            <a:r>
              <a:rPr lang="de-DE" err="1"/>
              <a:t>picture</a:t>
            </a:r>
            <a:endParaRPr lang="de-DE"/>
          </a:p>
        </p:txBody>
      </p:sp>
      <p:sp>
        <p:nvSpPr>
          <p:cNvPr id="5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688827" y="2742739"/>
            <a:ext cx="3600251" cy="576064"/>
          </a:xfrm>
        </p:spPr>
        <p:txBody>
          <a:bodyPr/>
          <a:lstStyle>
            <a:lvl1pPr marL="0" indent="0">
              <a:buFontTx/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CHAPTER 01</a:t>
            </a:r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4213" y="3436243"/>
            <a:ext cx="7775575" cy="576064"/>
          </a:xfrm>
        </p:spPr>
        <p:txBody>
          <a:bodyPr/>
          <a:lstStyle>
            <a:lvl1pPr marL="0" indent="0">
              <a:buFontTx/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</a:t>
            </a:r>
            <a:r>
              <a:rPr lang="de-DE" dirty="0" err="1"/>
              <a:t>subline</a:t>
            </a:r>
            <a:r>
              <a:rPr lang="de-DE" dirty="0"/>
              <a:t> (optional)</a:t>
            </a:r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-126937" y="4515960"/>
            <a:ext cx="9300818" cy="478"/>
          </a:xfrm>
          <a:prstGeom prst="line">
            <a:avLst/>
          </a:prstGeom>
          <a:ln w="12700">
            <a:solidFill>
              <a:srgbClr val="84B81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42894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End /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75472" y="471192"/>
            <a:ext cx="6192738" cy="9144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rgbClr val="84B819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edit</a:t>
            </a:r>
            <a:r>
              <a:rPr lang="de-DE" dirty="0"/>
              <a:t> title: </a:t>
            </a:r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977899" y="1725613"/>
            <a:ext cx="6190311" cy="1998662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defTabSz="0">
              <a:spcBef>
                <a:spcPts val="50"/>
              </a:spcBef>
              <a:tabLst>
                <a:tab pos="180000" algn="l"/>
              </a:tabLst>
            </a:pPr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contact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1102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ster Slide Title - ad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54449" y="949330"/>
            <a:ext cx="8038726" cy="5423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200" baseline="0">
                <a:solidFill>
                  <a:srgbClr val="84B819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edit</a:t>
            </a:r>
            <a:r>
              <a:rPr lang="de-DE" dirty="0"/>
              <a:t> title</a:t>
            </a:r>
          </a:p>
        </p:txBody>
      </p:sp>
      <p:cxnSp>
        <p:nvCxnSpPr>
          <p:cNvPr id="8" name="Gerade Verbindung 8"/>
          <p:cNvCxnSpPr/>
          <p:nvPr userDrawn="1"/>
        </p:nvCxnSpPr>
        <p:spPr>
          <a:xfrm>
            <a:off x="0" y="808875"/>
            <a:ext cx="91440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Inhaltsplatzhalter 8"/>
          <p:cNvSpPr>
            <a:spLocks noGrp="1"/>
          </p:cNvSpPr>
          <p:nvPr>
            <p:ph sz="quarter" idx="14" hasCustomPrompt="1"/>
          </p:nvPr>
        </p:nvSpPr>
        <p:spPr>
          <a:xfrm>
            <a:off x="-8930" y="1563689"/>
            <a:ext cx="9152930" cy="357981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83" y="195262"/>
            <a:ext cx="1429819" cy="43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726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3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Tex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50824" y="464468"/>
            <a:ext cx="8642349" cy="44437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rgbClr val="84B819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edit</a:t>
            </a:r>
            <a:r>
              <a:rPr lang="de-DE" dirty="0"/>
              <a:t> title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1" hasCustomPrompt="1"/>
          </p:nvPr>
        </p:nvSpPr>
        <p:spPr>
          <a:xfrm>
            <a:off x="250825" y="1058863"/>
            <a:ext cx="8642350" cy="2665412"/>
          </a:xfrm>
        </p:spPr>
        <p:txBody>
          <a:bodyPr rIns="0" numCol="2" spcCol="180000"/>
          <a:lstStyle>
            <a:lvl1pPr marL="180000" indent="-180000" defTabSz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180000" algn="l"/>
              </a:tabLst>
              <a:defRPr/>
            </a:lvl1pPr>
          </a:lstStyle>
          <a:p>
            <a:r>
              <a:rPr lang="de-DE" dirty="0"/>
              <a:t>Click to </a:t>
            </a:r>
            <a:r>
              <a:rPr lang="de-DE" dirty="0" err="1"/>
              <a:t>edit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(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columns</a:t>
            </a:r>
            <a:r>
              <a:rPr lang="de-DE" dirty="0"/>
              <a:t>)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sz="quarter" idx="12" hasCustomPrompt="1"/>
          </p:nvPr>
        </p:nvSpPr>
        <p:spPr>
          <a:xfrm>
            <a:off x="250825" y="3917547"/>
            <a:ext cx="176212" cy="382588"/>
          </a:xfrm>
          <a:ln w="0">
            <a:solidFill>
              <a:schemeClr val="bg1"/>
            </a:solidFill>
          </a:ln>
        </p:spPr>
        <p:txBody>
          <a:bodyPr/>
          <a:lstStyle>
            <a:lvl1pPr marL="0" indent="0">
              <a:buFontTx/>
              <a:buNone/>
              <a:defRPr>
                <a:solidFill>
                  <a:srgbClr val="84B819"/>
                </a:solidFill>
              </a:defRPr>
            </a:lvl1pPr>
          </a:lstStyle>
          <a:p>
            <a:pPr lvl="0"/>
            <a:r>
              <a:rPr lang="de-DE" dirty="0"/>
              <a:t>►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39552" y="3917547"/>
            <a:ext cx="8353621" cy="553970"/>
          </a:xfrm>
        </p:spPr>
        <p:txBody>
          <a:bodyPr/>
          <a:lstStyle>
            <a:lvl1pPr marL="0" indent="0">
              <a:defRPr baseline="0"/>
            </a:lvl1pPr>
          </a:lstStyle>
          <a:p>
            <a:r>
              <a:rPr lang="de-DE" dirty="0"/>
              <a:t>Click to </a:t>
            </a:r>
            <a:r>
              <a:rPr lang="de-DE" dirty="0" err="1"/>
              <a:t>edit</a:t>
            </a:r>
            <a:r>
              <a:rPr lang="de-DE" dirty="0"/>
              <a:t> </a:t>
            </a:r>
            <a:r>
              <a:rPr lang="de-DE" dirty="0" err="1"/>
              <a:t>conclusion</a:t>
            </a:r>
            <a:r>
              <a:rPr lang="de-DE" dirty="0"/>
              <a:t> (optional)</a:t>
            </a:r>
          </a:p>
        </p:txBody>
      </p:sp>
    </p:spTree>
    <p:extLst>
      <p:ext uri="{BB962C8B-B14F-4D97-AF65-F5344CB8AC3E}">
        <p14:creationId xmlns:p14="http://schemas.microsoft.com/office/powerpoint/2010/main" val="34292169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1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Text - two columns + leg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50825" y="464468"/>
            <a:ext cx="8642350" cy="44437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rgbClr val="84B819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edit</a:t>
            </a:r>
            <a:r>
              <a:rPr lang="de-DE" dirty="0"/>
              <a:t> title</a:t>
            </a:r>
          </a:p>
        </p:txBody>
      </p:sp>
      <p:sp>
        <p:nvSpPr>
          <p:cNvPr id="6" name="Inhaltsplatzhalter 4"/>
          <p:cNvSpPr>
            <a:spLocks noGrp="1"/>
          </p:cNvSpPr>
          <p:nvPr>
            <p:ph sz="quarter" idx="11" hasCustomPrompt="1"/>
          </p:nvPr>
        </p:nvSpPr>
        <p:spPr>
          <a:xfrm>
            <a:off x="250826" y="1058863"/>
            <a:ext cx="8642348" cy="2665412"/>
          </a:xfrm>
        </p:spPr>
        <p:txBody>
          <a:bodyPr rIns="0" numCol="2" spcCol="180000"/>
          <a:lstStyle>
            <a:lvl1pPr marL="180000" indent="-180000" defTabSz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180000" algn="l"/>
              </a:tabLst>
              <a:defRPr/>
            </a:lvl1pPr>
          </a:lstStyle>
          <a:p>
            <a:r>
              <a:rPr lang="de-DE" dirty="0"/>
              <a:t>Click to </a:t>
            </a:r>
            <a:r>
              <a:rPr lang="de-DE" dirty="0" err="1"/>
              <a:t>edit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(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columns</a:t>
            </a:r>
            <a:r>
              <a:rPr lang="de-DE" dirty="0"/>
              <a:t>)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14" hasCustomPrompt="1"/>
          </p:nvPr>
        </p:nvSpPr>
        <p:spPr>
          <a:xfrm>
            <a:off x="6805586" y="3435846"/>
            <a:ext cx="2087588" cy="936129"/>
          </a:xfrm>
          <a:solidFill>
            <a:schemeClr val="accent5">
              <a:lumMod val="40000"/>
              <a:lumOff val="60000"/>
            </a:schemeClr>
          </a:solidFill>
        </p:spPr>
        <p:txBody>
          <a:bodyPr lIns="72000" tIns="72000" bIns="72000"/>
          <a:lstStyle>
            <a:lvl1pPr marL="0" indent="0" defTabSz="0">
              <a:spcBef>
                <a:spcPts val="0"/>
              </a:spcBef>
              <a:buClr>
                <a:schemeClr val="tx1"/>
              </a:buClr>
              <a:buFontTx/>
              <a:buNone/>
              <a:tabLst>
                <a:tab pos="180000" algn="l"/>
              </a:tabLst>
              <a:defRPr sz="1000" b="0"/>
            </a:lvl1pPr>
            <a:lvl2pPr marL="0" indent="0">
              <a:buClr>
                <a:schemeClr val="tx1"/>
              </a:buClr>
              <a:buFont typeface="+mj-lt"/>
              <a:buNone/>
              <a:defRPr sz="1000"/>
            </a:lvl2pPr>
            <a:lvl3pPr marL="228600" indent="-228600">
              <a:buClr>
                <a:schemeClr val="tx1"/>
              </a:buClr>
              <a:buFont typeface="+mj-lt"/>
              <a:buAutoNum type="arabicPeriod"/>
              <a:defRPr sz="1000"/>
            </a:lvl3pPr>
            <a:lvl4pPr marL="228600" indent="-228600">
              <a:buClr>
                <a:schemeClr val="tx1"/>
              </a:buClr>
              <a:buFont typeface="+mj-lt"/>
              <a:buAutoNum type="arabicPeriod"/>
              <a:defRPr sz="1000"/>
            </a:lvl4pPr>
            <a:lvl5pPr marL="228600" indent="-228600">
              <a:buClr>
                <a:schemeClr val="tx1"/>
              </a:buClr>
              <a:buFont typeface="+mj-lt"/>
              <a:buAutoNum type="arabicPeriod"/>
              <a:defRPr sz="1000"/>
            </a:lvl5pPr>
          </a:lstStyle>
          <a:p>
            <a:pPr defTabSz="0">
              <a:spcBef>
                <a:spcPts val="0"/>
              </a:spcBef>
              <a:buClr>
                <a:schemeClr val="tx1"/>
              </a:buClr>
              <a:tabLst>
                <a:tab pos="180000" algn="l"/>
              </a:tabLst>
            </a:pPr>
            <a:r>
              <a:rPr lang="de-DE" dirty="0"/>
              <a:t>Click to </a:t>
            </a:r>
            <a:r>
              <a:rPr lang="de-DE" dirty="0" err="1"/>
              <a:t>edit</a:t>
            </a:r>
            <a:r>
              <a:rPr lang="de-DE" dirty="0"/>
              <a:t> legend</a:t>
            </a:r>
          </a:p>
          <a:p>
            <a:pPr lvl="1"/>
            <a:endParaRPr lang="de-DE" dirty="0"/>
          </a:p>
        </p:txBody>
      </p:sp>
      <p:sp>
        <p:nvSpPr>
          <p:cNvPr id="10" name="Inhaltsplatzhalter 7"/>
          <p:cNvSpPr>
            <a:spLocks noGrp="1"/>
          </p:cNvSpPr>
          <p:nvPr>
            <p:ph sz="quarter" idx="12" hasCustomPrompt="1"/>
          </p:nvPr>
        </p:nvSpPr>
        <p:spPr>
          <a:xfrm>
            <a:off x="250825" y="3917547"/>
            <a:ext cx="142337" cy="382588"/>
          </a:xfrm>
          <a:ln w="0">
            <a:solidFill>
              <a:schemeClr val="bg1"/>
            </a:solidFill>
          </a:ln>
        </p:spPr>
        <p:txBody>
          <a:bodyPr/>
          <a:lstStyle>
            <a:lvl1pPr marL="0" indent="0">
              <a:buFontTx/>
              <a:buNone/>
              <a:defRPr>
                <a:solidFill>
                  <a:srgbClr val="84B819"/>
                </a:solidFill>
              </a:defRPr>
            </a:lvl1pPr>
          </a:lstStyle>
          <a:p>
            <a:pPr lvl="0"/>
            <a:r>
              <a:rPr lang="de-DE" dirty="0"/>
              <a:t>►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539553" y="3917547"/>
            <a:ext cx="6048672" cy="553970"/>
          </a:xfrm>
        </p:spPr>
        <p:txBody>
          <a:bodyPr/>
          <a:lstStyle>
            <a:lvl1pPr marL="0" indent="0">
              <a:defRPr baseline="0"/>
            </a:lvl1pPr>
          </a:lstStyle>
          <a:p>
            <a:r>
              <a:rPr lang="de-DE" dirty="0"/>
              <a:t>Click to </a:t>
            </a:r>
            <a:r>
              <a:rPr lang="de-DE" dirty="0" err="1"/>
              <a:t>edit</a:t>
            </a:r>
            <a:r>
              <a:rPr lang="de-DE" dirty="0"/>
              <a:t> </a:t>
            </a:r>
            <a:r>
              <a:rPr lang="de-DE" dirty="0" err="1"/>
              <a:t>conclusion</a:t>
            </a:r>
            <a:r>
              <a:rPr lang="de-DE" dirty="0"/>
              <a:t> (optional)</a:t>
            </a:r>
          </a:p>
        </p:txBody>
      </p:sp>
    </p:spTree>
    <p:extLst>
      <p:ext uri="{BB962C8B-B14F-4D97-AF65-F5344CB8AC3E}">
        <p14:creationId xmlns:p14="http://schemas.microsoft.com/office/powerpoint/2010/main" val="1902296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Text -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50825" y="464468"/>
            <a:ext cx="8642350" cy="44437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rgbClr val="84B819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edit</a:t>
            </a:r>
            <a:r>
              <a:rPr lang="de-DE" dirty="0"/>
              <a:t> title</a:t>
            </a:r>
          </a:p>
        </p:txBody>
      </p:sp>
      <p:sp>
        <p:nvSpPr>
          <p:cNvPr id="6" name="Inhaltsplatzhalter 4"/>
          <p:cNvSpPr>
            <a:spLocks noGrp="1"/>
          </p:cNvSpPr>
          <p:nvPr>
            <p:ph sz="quarter" idx="11" hasCustomPrompt="1"/>
          </p:nvPr>
        </p:nvSpPr>
        <p:spPr>
          <a:xfrm>
            <a:off x="250825" y="1058863"/>
            <a:ext cx="8642350" cy="2665412"/>
          </a:xfrm>
        </p:spPr>
        <p:txBody>
          <a:bodyPr rIns="0" numCol="3" spcCol="180000"/>
          <a:lstStyle>
            <a:lvl1pPr marL="180000" indent="-180000" defTabSz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180000" algn="l"/>
              </a:tabLst>
              <a:defRPr/>
            </a:lvl1pPr>
          </a:lstStyle>
          <a:p>
            <a:r>
              <a:rPr lang="de-DE" dirty="0"/>
              <a:t>Click to </a:t>
            </a:r>
            <a:r>
              <a:rPr lang="de-DE" dirty="0" err="1"/>
              <a:t>edit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(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columns</a:t>
            </a:r>
            <a:r>
              <a:rPr lang="de-DE" dirty="0"/>
              <a:t>) </a:t>
            </a:r>
          </a:p>
          <a:p>
            <a:pPr marL="180000" indent="-180000" defTabSz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180000" algn="l"/>
              </a:tabLst>
            </a:pPr>
            <a:endParaRPr lang="de-DE" sz="1650" dirty="0">
              <a:solidFill>
                <a:schemeClr val="tx1"/>
              </a:solidFill>
            </a:endParaRPr>
          </a:p>
        </p:txBody>
      </p:sp>
      <p:sp>
        <p:nvSpPr>
          <p:cNvPr id="9" name="Inhaltsplatzhalter 7"/>
          <p:cNvSpPr>
            <a:spLocks noGrp="1"/>
          </p:cNvSpPr>
          <p:nvPr>
            <p:ph sz="quarter" idx="12" hasCustomPrompt="1"/>
          </p:nvPr>
        </p:nvSpPr>
        <p:spPr>
          <a:xfrm>
            <a:off x="250825" y="3917547"/>
            <a:ext cx="176212" cy="382588"/>
          </a:xfrm>
          <a:ln w="0">
            <a:solidFill>
              <a:schemeClr val="bg1"/>
            </a:solidFill>
          </a:ln>
        </p:spPr>
        <p:txBody>
          <a:bodyPr/>
          <a:lstStyle>
            <a:lvl1pPr marL="0" indent="0">
              <a:buFontTx/>
              <a:buNone/>
              <a:defRPr>
                <a:solidFill>
                  <a:srgbClr val="84B819"/>
                </a:solidFill>
              </a:defRPr>
            </a:lvl1pPr>
          </a:lstStyle>
          <a:p>
            <a:pPr lvl="0"/>
            <a:r>
              <a:rPr lang="de-DE" dirty="0"/>
              <a:t>►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539552" y="3917547"/>
            <a:ext cx="8353623" cy="553970"/>
          </a:xfrm>
        </p:spPr>
        <p:txBody>
          <a:bodyPr/>
          <a:lstStyle>
            <a:lvl1pPr marL="0" indent="0">
              <a:defRPr baseline="0"/>
            </a:lvl1pPr>
          </a:lstStyle>
          <a:p>
            <a:r>
              <a:rPr lang="de-DE" dirty="0"/>
              <a:t>Click to </a:t>
            </a:r>
            <a:r>
              <a:rPr lang="de-DE" dirty="0" err="1"/>
              <a:t>edit</a:t>
            </a:r>
            <a:r>
              <a:rPr lang="de-DE" dirty="0"/>
              <a:t> </a:t>
            </a:r>
            <a:r>
              <a:rPr lang="de-DE" dirty="0" err="1"/>
              <a:t>conclusion</a:t>
            </a:r>
            <a:r>
              <a:rPr lang="de-DE" dirty="0"/>
              <a:t> (optional)</a:t>
            </a:r>
          </a:p>
        </p:txBody>
      </p:sp>
    </p:spTree>
    <p:extLst>
      <p:ext uri="{BB962C8B-B14F-4D97-AF65-F5344CB8AC3E}">
        <p14:creationId xmlns:p14="http://schemas.microsoft.com/office/powerpoint/2010/main" val="1230625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Text - subline, two columns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70300" y="464468"/>
            <a:ext cx="8622129" cy="44437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rgbClr val="84B819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edit</a:t>
            </a:r>
            <a:r>
              <a:rPr lang="de-DE" dirty="0"/>
              <a:t> title</a:t>
            </a:r>
          </a:p>
        </p:txBody>
      </p:sp>
      <p:sp>
        <p:nvSpPr>
          <p:cNvPr id="14" name="Textplatzhalt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263576" y="1016714"/>
            <a:ext cx="8629598" cy="6667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50"/>
            </a:lvl1pPr>
            <a:lvl2pPr marL="0" indent="0">
              <a:buNone/>
              <a:defRPr sz="1850"/>
            </a:lvl2pPr>
            <a:lvl3pPr marL="0" indent="0">
              <a:buNone/>
              <a:defRPr sz="1850"/>
            </a:lvl3pPr>
            <a:lvl4pPr marL="0" indent="0">
              <a:buNone/>
              <a:defRPr sz="1850"/>
            </a:lvl4pPr>
            <a:lvl5pPr marL="0" indent="0">
              <a:buNone/>
              <a:defRPr sz="1850"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edit</a:t>
            </a:r>
            <a:r>
              <a:rPr lang="de-DE" dirty="0"/>
              <a:t> </a:t>
            </a:r>
            <a:r>
              <a:rPr lang="de-DE" dirty="0" err="1"/>
              <a:t>subline</a:t>
            </a:r>
            <a:r>
              <a:rPr lang="de-DE" dirty="0"/>
              <a:t> (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)</a:t>
            </a:r>
          </a:p>
        </p:txBody>
      </p:sp>
      <p:sp>
        <p:nvSpPr>
          <p:cNvPr id="11" name="Inhaltsplatzhalter 4"/>
          <p:cNvSpPr>
            <a:spLocks noGrp="1"/>
          </p:cNvSpPr>
          <p:nvPr>
            <p:ph sz="quarter" idx="11" hasCustomPrompt="1"/>
          </p:nvPr>
        </p:nvSpPr>
        <p:spPr>
          <a:xfrm>
            <a:off x="256853" y="1851669"/>
            <a:ext cx="8637066" cy="1872605"/>
          </a:xfrm>
        </p:spPr>
        <p:txBody>
          <a:bodyPr rIns="0" numCol="2" spcCol="180000"/>
          <a:lstStyle>
            <a:lvl1pPr marL="180000" indent="-180000" defTabSz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180000" algn="l"/>
              </a:tabLst>
              <a:defRPr baseline="0"/>
            </a:lvl1pPr>
          </a:lstStyle>
          <a:p>
            <a:r>
              <a:rPr lang="en-US" dirty="0"/>
              <a:t>Click to edit text (two columns)</a:t>
            </a:r>
            <a:endParaRPr lang="de-DE" dirty="0"/>
          </a:p>
        </p:txBody>
      </p:sp>
      <p:sp>
        <p:nvSpPr>
          <p:cNvPr id="10" name="Inhaltsplatzhalter 7"/>
          <p:cNvSpPr>
            <a:spLocks noGrp="1"/>
          </p:cNvSpPr>
          <p:nvPr>
            <p:ph sz="quarter" idx="12" hasCustomPrompt="1"/>
          </p:nvPr>
        </p:nvSpPr>
        <p:spPr>
          <a:xfrm>
            <a:off x="250825" y="3917547"/>
            <a:ext cx="176212" cy="382588"/>
          </a:xfrm>
          <a:ln w="0">
            <a:solidFill>
              <a:schemeClr val="bg1"/>
            </a:solidFill>
          </a:ln>
        </p:spPr>
        <p:txBody>
          <a:bodyPr/>
          <a:lstStyle>
            <a:lvl1pPr marL="0" indent="0">
              <a:buFontTx/>
              <a:buNone/>
              <a:defRPr>
                <a:solidFill>
                  <a:srgbClr val="84B819"/>
                </a:solidFill>
              </a:defRPr>
            </a:lvl1pPr>
          </a:lstStyle>
          <a:p>
            <a:pPr lvl="0"/>
            <a:r>
              <a:rPr lang="de-DE" dirty="0"/>
              <a:t>►</a:t>
            </a:r>
          </a:p>
        </p:txBody>
      </p: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539552" y="3917547"/>
            <a:ext cx="8353623" cy="553970"/>
          </a:xfrm>
        </p:spPr>
        <p:txBody>
          <a:bodyPr/>
          <a:lstStyle>
            <a:lvl1pPr marL="0" indent="0">
              <a:defRPr baseline="0"/>
            </a:lvl1pPr>
          </a:lstStyle>
          <a:p>
            <a:r>
              <a:rPr lang="de-DE" dirty="0"/>
              <a:t>Click to </a:t>
            </a:r>
            <a:r>
              <a:rPr lang="de-DE" dirty="0" err="1"/>
              <a:t>edit</a:t>
            </a:r>
            <a:r>
              <a:rPr lang="de-DE" dirty="0"/>
              <a:t> </a:t>
            </a:r>
            <a:r>
              <a:rPr lang="de-DE" dirty="0" err="1"/>
              <a:t>conclusion</a:t>
            </a:r>
            <a:r>
              <a:rPr lang="de-DE" dirty="0"/>
              <a:t> (optional)</a:t>
            </a:r>
          </a:p>
        </p:txBody>
      </p:sp>
    </p:spTree>
    <p:extLst>
      <p:ext uri="{BB962C8B-B14F-4D97-AF65-F5344CB8AC3E}">
        <p14:creationId xmlns:p14="http://schemas.microsoft.com/office/powerpoint/2010/main" val="1462122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0" userDrawn="1">
          <p15:clr>
            <a:srgbClr val="FBAE40"/>
          </p15:clr>
        </p15:guide>
        <p15:guide id="2" orient="horz" pos="121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Text - subline, two columns of text #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61355" y="464468"/>
            <a:ext cx="8631819" cy="88314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rgbClr val="84B819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edit</a:t>
            </a:r>
            <a:r>
              <a:rPr lang="de-DE" dirty="0"/>
              <a:t> title (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)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261355" y="1413402"/>
            <a:ext cx="8631819" cy="6667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50"/>
            </a:lvl1pPr>
            <a:lvl2pPr marL="0" indent="0">
              <a:buNone/>
              <a:defRPr sz="1850"/>
            </a:lvl2pPr>
            <a:lvl3pPr marL="0" indent="0">
              <a:buNone/>
              <a:defRPr sz="1850"/>
            </a:lvl3pPr>
            <a:lvl4pPr marL="0" indent="0">
              <a:buNone/>
              <a:defRPr sz="1850"/>
            </a:lvl4pPr>
            <a:lvl5pPr marL="0" indent="0">
              <a:buNone/>
              <a:defRPr sz="1850"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edit</a:t>
            </a:r>
            <a:r>
              <a:rPr lang="de-DE" dirty="0"/>
              <a:t> </a:t>
            </a:r>
            <a:r>
              <a:rPr lang="de-DE" dirty="0" err="1"/>
              <a:t>subline</a:t>
            </a:r>
            <a:r>
              <a:rPr lang="de-DE" dirty="0"/>
              <a:t> (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)</a:t>
            </a:r>
          </a:p>
        </p:txBody>
      </p:sp>
      <p:sp>
        <p:nvSpPr>
          <p:cNvPr id="8" name="Inhaltsplatzhalter 4"/>
          <p:cNvSpPr>
            <a:spLocks noGrp="1"/>
          </p:cNvSpPr>
          <p:nvPr>
            <p:ph sz="quarter" idx="11" hasCustomPrompt="1"/>
          </p:nvPr>
        </p:nvSpPr>
        <p:spPr>
          <a:xfrm>
            <a:off x="261354" y="2226732"/>
            <a:ext cx="8631819" cy="1497543"/>
          </a:xfrm>
        </p:spPr>
        <p:txBody>
          <a:bodyPr numCol="2" spcCol="180000"/>
          <a:lstStyle>
            <a:lvl1pPr marL="180000" indent="-180000" defTabSz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180000" algn="l"/>
              </a:tabLst>
              <a:defRPr/>
            </a:lvl1pPr>
          </a:lstStyle>
          <a:p>
            <a:r>
              <a:rPr lang="en-US" dirty="0"/>
              <a:t>Click to edit text (two columns)</a:t>
            </a:r>
            <a:endParaRPr lang="de-DE" dirty="0"/>
          </a:p>
          <a:p>
            <a:pPr marL="180000" indent="-180000" defTabSz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180000" algn="l"/>
              </a:tabLst>
            </a:pPr>
            <a:endParaRPr lang="de-DE" sz="1650" dirty="0">
              <a:solidFill>
                <a:schemeClr val="tx1"/>
              </a:solidFill>
            </a:endParaRPr>
          </a:p>
        </p:txBody>
      </p:sp>
      <p:sp>
        <p:nvSpPr>
          <p:cNvPr id="12" name="Inhaltsplatzhalter 7"/>
          <p:cNvSpPr>
            <a:spLocks noGrp="1"/>
          </p:cNvSpPr>
          <p:nvPr>
            <p:ph sz="quarter" idx="12" hasCustomPrompt="1"/>
          </p:nvPr>
        </p:nvSpPr>
        <p:spPr>
          <a:xfrm>
            <a:off x="250825" y="3917547"/>
            <a:ext cx="176212" cy="382588"/>
          </a:xfrm>
          <a:ln w="0">
            <a:solidFill>
              <a:schemeClr val="bg1"/>
            </a:solidFill>
          </a:ln>
        </p:spPr>
        <p:txBody>
          <a:bodyPr/>
          <a:lstStyle>
            <a:lvl1pPr marL="0" indent="0">
              <a:buFontTx/>
              <a:buNone/>
              <a:defRPr>
                <a:solidFill>
                  <a:srgbClr val="84B819"/>
                </a:solidFill>
              </a:defRPr>
            </a:lvl1pPr>
          </a:lstStyle>
          <a:p>
            <a:pPr lvl="0"/>
            <a:r>
              <a:rPr lang="de-DE" dirty="0"/>
              <a:t>►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539552" y="3917547"/>
            <a:ext cx="8353623" cy="553970"/>
          </a:xfrm>
        </p:spPr>
        <p:txBody>
          <a:bodyPr/>
          <a:lstStyle>
            <a:lvl1pPr marL="0" indent="0">
              <a:defRPr baseline="0"/>
            </a:lvl1pPr>
          </a:lstStyle>
          <a:p>
            <a:r>
              <a:rPr lang="de-DE" dirty="0"/>
              <a:t>Click to </a:t>
            </a:r>
            <a:r>
              <a:rPr lang="de-DE" dirty="0" err="1"/>
              <a:t>edit</a:t>
            </a:r>
            <a:r>
              <a:rPr lang="de-DE" dirty="0"/>
              <a:t> </a:t>
            </a:r>
            <a:r>
              <a:rPr lang="de-DE" dirty="0" err="1"/>
              <a:t>conclusion</a:t>
            </a:r>
            <a:r>
              <a:rPr lang="de-DE" dirty="0"/>
              <a:t> (optional)</a:t>
            </a:r>
          </a:p>
        </p:txBody>
      </p:sp>
    </p:spTree>
    <p:extLst>
      <p:ext uri="{BB962C8B-B14F-4D97-AF65-F5344CB8AC3E}">
        <p14:creationId xmlns:p14="http://schemas.microsoft.com/office/powerpoint/2010/main" val="825452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12" userDrawn="1">
          <p15:clr>
            <a:srgbClr val="FBAE40"/>
          </p15:clr>
        </p15:guide>
        <p15:guide id="2" orient="horz" pos="1529" userDrawn="1">
          <p15:clr>
            <a:srgbClr val="FBAE40"/>
          </p15:clr>
        </p15:guide>
        <p15:guide id="3" orient="horz" pos="9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260975" y="464468"/>
            <a:ext cx="4171140" cy="44437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rgbClr val="84B819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edit</a:t>
            </a:r>
            <a:r>
              <a:rPr lang="de-DE" dirty="0"/>
              <a:t> title</a:t>
            </a:r>
          </a:p>
        </p:txBody>
      </p:sp>
      <p:sp>
        <p:nvSpPr>
          <p:cNvPr id="11" name="Inhaltsplatzhalter 10"/>
          <p:cNvSpPr>
            <a:spLocks noGrp="1"/>
          </p:cNvSpPr>
          <p:nvPr>
            <p:ph sz="quarter" idx="15" hasCustomPrompt="1"/>
          </p:nvPr>
        </p:nvSpPr>
        <p:spPr>
          <a:xfrm>
            <a:off x="260975" y="1058863"/>
            <a:ext cx="4167010" cy="33131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text (one column, next to picture)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14" hasCustomPrompt="1"/>
          </p:nvPr>
        </p:nvSpPr>
        <p:spPr>
          <a:xfrm>
            <a:off x="4572000" y="555625"/>
            <a:ext cx="4572000" cy="396081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endParaRPr lang="de-DE" dirty="0"/>
          </a:p>
        </p:txBody>
      </p:sp>
      <p:sp>
        <p:nvSpPr>
          <p:cNvPr id="8" name="Rechteck 7"/>
          <p:cNvSpPr/>
          <p:nvPr userDrawn="1"/>
        </p:nvSpPr>
        <p:spPr>
          <a:xfrm>
            <a:off x="260974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 userDrawn="1"/>
        </p:nvSpPr>
        <p:spPr>
          <a:xfrm>
            <a:off x="822776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 userDrawn="1"/>
        </p:nvSpPr>
        <p:spPr>
          <a:xfrm>
            <a:off x="1384578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 userDrawn="1"/>
        </p:nvSpPr>
        <p:spPr>
          <a:xfrm>
            <a:off x="1946380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 userDrawn="1"/>
        </p:nvSpPr>
        <p:spPr>
          <a:xfrm>
            <a:off x="2508182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 userDrawn="1"/>
        </p:nvSpPr>
        <p:spPr>
          <a:xfrm>
            <a:off x="3069984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/>
          <p:cNvSpPr txBox="1"/>
          <p:nvPr userDrawn="1"/>
        </p:nvSpPr>
        <p:spPr>
          <a:xfrm>
            <a:off x="251520" y="-754564"/>
            <a:ext cx="3327534" cy="138499"/>
          </a:xfrm>
          <a:prstGeom prst="rect">
            <a:avLst/>
          </a:prstGeom>
        </p:spPr>
        <p:txBody>
          <a:bodyPr wrap="square" lIns="0" tIns="0" rIns="0" bIns="0" numCol="1" spcCol="216000" rtlCol="0">
            <a:spAutoFit/>
          </a:bodyPr>
          <a:lstStyle/>
          <a:p>
            <a:pPr marL="0" indent="0" defTabSz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80000" algn="l"/>
              </a:tabLst>
            </a:pPr>
            <a:r>
              <a:rPr lang="de-DE" sz="900">
                <a:solidFill>
                  <a:schemeClr val="tx1"/>
                </a:solidFill>
              </a:rPr>
              <a:t>TU </a:t>
            </a:r>
            <a:r>
              <a:rPr lang="de-DE" sz="900" err="1">
                <a:solidFill>
                  <a:schemeClr val="tx1"/>
                </a:solidFill>
              </a:rPr>
              <a:t>colors</a:t>
            </a:r>
            <a:r>
              <a:rPr lang="de-DE" sz="900">
                <a:solidFill>
                  <a:schemeClr val="tx1"/>
                </a:solidFill>
              </a:rPr>
              <a:t> </a:t>
            </a:r>
            <a:r>
              <a:rPr lang="de-DE" sz="900" err="1">
                <a:solidFill>
                  <a:schemeClr val="tx1"/>
                </a:solidFill>
              </a:rPr>
              <a:t>for</a:t>
            </a:r>
            <a:r>
              <a:rPr lang="de-DE" sz="900">
                <a:solidFill>
                  <a:schemeClr val="tx1"/>
                </a:solidFill>
              </a:rPr>
              <a:t> </a:t>
            </a:r>
            <a:r>
              <a:rPr lang="de-DE" sz="900" err="1">
                <a:solidFill>
                  <a:schemeClr val="tx1"/>
                </a:solidFill>
              </a:rPr>
              <a:t>graphics</a:t>
            </a:r>
            <a:r>
              <a:rPr lang="de-DE" sz="900">
                <a:solidFill>
                  <a:schemeClr val="tx1"/>
                </a:solidFill>
              </a:rPr>
              <a:t> </a:t>
            </a:r>
            <a:r>
              <a:rPr lang="de-DE" sz="900" err="1">
                <a:solidFill>
                  <a:schemeClr val="tx1"/>
                </a:solidFill>
              </a:rPr>
              <a:t>and</a:t>
            </a:r>
            <a:r>
              <a:rPr lang="de-DE" sz="900">
                <a:solidFill>
                  <a:schemeClr val="tx1"/>
                </a:solidFill>
              </a:rPr>
              <a:t> </a:t>
            </a:r>
            <a:r>
              <a:rPr lang="de-DE" sz="900" err="1">
                <a:solidFill>
                  <a:schemeClr val="tx1"/>
                </a:solidFill>
              </a:rPr>
              <a:t>diagrams</a:t>
            </a:r>
            <a:endParaRPr lang="de-DE" sz="900">
              <a:solidFill>
                <a:schemeClr val="tx1"/>
              </a:solidFill>
            </a:endParaRPr>
          </a:p>
        </p:txBody>
      </p:sp>
      <p:cxnSp>
        <p:nvCxnSpPr>
          <p:cNvPr id="18" name="Gerade Verbindung 8"/>
          <p:cNvCxnSpPr/>
          <p:nvPr userDrawn="1"/>
        </p:nvCxnSpPr>
        <p:spPr>
          <a:xfrm>
            <a:off x="0" y="4516438"/>
            <a:ext cx="9173881" cy="0"/>
          </a:xfrm>
          <a:prstGeom prst="line">
            <a:avLst/>
          </a:prstGeom>
          <a:ln w="12700">
            <a:solidFill>
              <a:srgbClr val="84B81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050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orient="horz" pos="35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Text (two columns)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75550" y="464468"/>
            <a:ext cx="5376761" cy="44437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rgbClr val="84B819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edit</a:t>
            </a:r>
            <a:r>
              <a:rPr lang="de-DE" dirty="0"/>
              <a:t> title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1" hasCustomPrompt="1"/>
          </p:nvPr>
        </p:nvSpPr>
        <p:spPr>
          <a:xfrm>
            <a:off x="260975" y="1058863"/>
            <a:ext cx="5391145" cy="3313112"/>
          </a:xfrm>
        </p:spPr>
        <p:txBody>
          <a:bodyPr rIns="0" numCol="2" spcCol="180000"/>
          <a:lstStyle>
            <a:lvl1pPr marL="180000" indent="-180000" defTabSz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180000" algn="l"/>
              </a:tabLst>
              <a:defRPr/>
            </a:lvl1pPr>
          </a:lstStyle>
          <a:p>
            <a:pPr lvl="0"/>
            <a:r>
              <a:rPr lang="en-US" dirty="0"/>
              <a:t>Click to edit text (two columns, next to picture)</a:t>
            </a:r>
          </a:p>
        </p:txBody>
      </p:sp>
      <p:sp>
        <p:nvSpPr>
          <p:cNvPr id="7" name="Inhaltsplatzhalter 8"/>
          <p:cNvSpPr>
            <a:spLocks noGrp="1"/>
          </p:cNvSpPr>
          <p:nvPr>
            <p:ph sz="quarter" idx="14" hasCustomPrompt="1"/>
          </p:nvPr>
        </p:nvSpPr>
        <p:spPr>
          <a:xfrm>
            <a:off x="5795962" y="555625"/>
            <a:ext cx="3348037" cy="396081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endParaRPr lang="de-DE" dirty="0"/>
          </a:p>
        </p:txBody>
      </p:sp>
      <p:sp>
        <p:nvSpPr>
          <p:cNvPr id="9" name="Rechteck 8"/>
          <p:cNvSpPr/>
          <p:nvPr userDrawn="1"/>
        </p:nvSpPr>
        <p:spPr>
          <a:xfrm>
            <a:off x="260974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 userDrawn="1"/>
        </p:nvSpPr>
        <p:spPr>
          <a:xfrm>
            <a:off x="822776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 userDrawn="1"/>
        </p:nvSpPr>
        <p:spPr>
          <a:xfrm>
            <a:off x="1384578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 userDrawn="1"/>
        </p:nvSpPr>
        <p:spPr>
          <a:xfrm>
            <a:off x="1946380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 userDrawn="1"/>
        </p:nvSpPr>
        <p:spPr>
          <a:xfrm>
            <a:off x="2508182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 userDrawn="1"/>
        </p:nvSpPr>
        <p:spPr>
          <a:xfrm>
            <a:off x="3069984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250825" y="-754564"/>
            <a:ext cx="3025031" cy="138499"/>
          </a:xfrm>
          <a:prstGeom prst="rect">
            <a:avLst/>
          </a:prstGeom>
        </p:spPr>
        <p:txBody>
          <a:bodyPr wrap="square" lIns="0" tIns="0" rIns="0" bIns="0" numCol="1" spcCol="216000" rtlCol="0">
            <a:spAutoFit/>
          </a:bodyPr>
          <a:lstStyle/>
          <a:p>
            <a:pPr marL="0" indent="0" defTabSz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80000" algn="l"/>
              </a:tabLst>
            </a:pPr>
            <a:r>
              <a:rPr lang="de-DE" sz="900">
                <a:solidFill>
                  <a:schemeClr val="tx1"/>
                </a:solidFill>
              </a:rPr>
              <a:t>TU colors for graphics and diagrams</a:t>
            </a:r>
          </a:p>
        </p:txBody>
      </p:sp>
      <p:cxnSp>
        <p:nvCxnSpPr>
          <p:cNvPr id="15" name="Gerade Verbindung 8"/>
          <p:cNvCxnSpPr/>
          <p:nvPr userDrawn="1"/>
        </p:nvCxnSpPr>
        <p:spPr>
          <a:xfrm>
            <a:off x="0" y="4516438"/>
            <a:ext cx="9173881" cy="0"/>
          </a:xfrm>
          <a:prstGeom prst="line">
            <a:avLst/>
          </a:prstGeom>
          <a:ln w="12700">
            <a:solidFill>
              <a:srgbClr val="84B81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6631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51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505371" y="4633878"/>
            <a:ext cx="387803" cy="20993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 b="1">
                <a:solidFill>
                  <a:srgbClr val="84B81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3CECEBB-547B-4598-95D8-3FB4D608B5D5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0" y="4516438"/>
            <a:ext cx="9144000" cy="0"/>
          </a:xfrm>
          <a:prstGeom prst="line">
            <a:avLst/>
          </a:prstGeom>
          <a:ln w="12700">
            <a:solidFill>
              <a:srgbClr val="84B81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itelplatzhalter 2"/>
          <p:cNvSpPr>
            <a:spLocks noGrp="1"/>
          </p:cNvSpPr>
          <p:nvPr>
            <p:ph type="title"/>
          </p:nvPr>
        </p:nvSpPr>
        <p:spPr>
          <a:xfrm>
            <a:off x="971600" y="3917547"/>
            <a:ext cx="7488187" cy="5539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684213" y="1058863"/>
            <a:ext cx="7775574" cy="2665412"/>
          </a:xfrm>
          <a:prstGeom prst="rect">
            <a:avLst/>
          </a:prstGeom>
        </p:spPr>
        <p:txBody>
          <a:bodyPr vert="horz" lIns="0" tIns="0" rIns="72000" bIns="0" rtlCol="0">
            <a:noAutofit/>
          </a:bodyPr>
          <a:lstStyle/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styles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Fifith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17" name="Datumsplatzhalter 16"/>
          <p:cNvSpPr>
            <a:spLocks noGrp="1"/>
          </p:cNvSpPr>
          <p:nvPr>
            <p:ph type="dt" sz="half" idx="2"/>
          </p:nvPr>
        </p:nvSpPr>
        <p:spPr>
          <a:xfrm>
            <a:off x="7554515" y="4656026"/>
            <a:ext cx="905272" cy="274637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lvl1pPr algn="r">
              <a:defRPr sz="11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19/06/2024</a:t>
            </a:r>
            <a:endParaRPr lang="de-DE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3"/>
          </p:nvPr>
        </p:nvSpPr>
        <p:spPr>
          <a:xfrm>
            <a:off x="3377086" y="4658618"/>
            <a:ext cx="4034902" cy="27463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1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de-DE"/>
              <a:t>Jonas, Artur, Meriem, RL Fachprojekt | DQN_Paper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83" y="4613653"/>
            <a:ext cx="1224781" cy="37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342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80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</p:sldLayoutIdLst>
  <p:hf hdr="0"/>
  <p:txStyles>
    <p:titleStyle>
      <a:lvl1pPr marL="0" indent="0" algn="l" defTabSz="914400" rtl="0" eaLnBrk="1" latinLnBrk="0" hangingPunct="1">
        <a:spcBef>
          <a:spcPct val="0"/>
        </a:spcBef>
        <a:buNone/>
        <a:tabLst>
          <a:tab pos="449263" algn="l"/>
        </a:tabLst>
        <a:defRPr sz="1650" kern="1200">
          <a:solidFill>
            <a:srgbClr val="84B819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65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8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8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8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65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2" pos="5602" userDrawn="1">
          <p15:clr>
            <a:srgbClr val="F26B43"/>
          </p15:clr>
        </p15:guide>
        <p15:guide id="3" orient="horz" pos="123" userDrawn="1">
          <p15:clr>
            <a:srgbClr val="F26B43"/>
          </p15:clr>
        </p15:guide>
        <p15:guide id="4" orient="horz" pos="3117" userDrawn="1">
          <p15:clr>
            <a:srgbClr val="F26B43"/>
          </p15:clr>
        </p15:guide>
        <p15:guide id="5" orient="horz" pos="2845" userDrawn="1">
          <p15:clr>
            <a:srgbClr val="F26B43"/>
          </p15:clr>
        </p15:guide>
        <p15:guide id="6" pos="431" userDrawn="1">
          <p15:clr>
            <a:srgbClr val="F26B43"/>
          </p15:clr>
        </p15:guide>
        <p15:guide id="7" pos="5329" userDrawn="1">
          <p15:clr>
            <a:srgbClr val="F26B43"/>
          </p15:clr>
        </p15:guide>
        <p15:guide id="8" orient="horz" pos="3014" userDrawn="1">
          <p15:clr>
            <a:srgbClr val="F26B43"/>
          </p15:clr>
        </p15:guide>
        <p15:guide id="9" orient="horz" pos="510" userDrawn="1">
          <p15:clr>
            <a:srgbClr val="F26B43"/>
          </p15:clr>
        </p15:guide>
        <p15:guide id="10" orient="horz" pos="2346" userDrawn="1">
          <p15:clr>
            <a:srgbClr val="F26B43"/>
          </p15:clr>
        </p15:guide>
        <p15:guide id="11" orient="horz" pos="2754" userDrawn="1">
          <p15:clr>
            <a:srgbClr val="F26B43"/>
          </p15:clr>
        </p15:guide>
        <p15:guide id="12" orient="horz" pos="667" userDrawn="1">
          <p15:clr>
            <a:srgbClr val="F26B43"/>
          </p15:clr>
        </p15:guide>
        <p15:guide id="13" pos="6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p3dfZGD2yXI?feature=oembed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search/cs?searchtype=author&amp;query=Kavukcuoglu,+K" TargetMode="External"/><Relationship Id="rId3" Type="http://schemas.openxmlformats.org/officeDocument/2006/relationships/hyperlink" Target="https://upload.wikimedia.org/wikipedia/commons/thumb/a/ad/Markov_Decision_Process.svg/1280px-Markov_Decision_Process.svg.png" TargetMode="External"/><Relationship Id="rId7" Type="http://schemas.openxmlformats.org/officeDocument/2006/relationships/hyperlink" Target="https://arxiv.org/search/cs?searchtype=author&amp;query=Mnih,+V" TargetMode="External"/><Relationship Id="rId12" Type="http://schemas.openxmlformats.org/officeDocument/2006/relationships/hyperlink" Target="https://arxiv.org/search/cs?searchtype=author&amp;query=Wierstra,+D" TargetMode="External"/><Relationship Id="rId2" Type="http://schemas.openxmlformats.org/officeDocument/2006/relationships/hyperlink" Target="https://commons.wikimedia.org/wiki/File:Rl_agent.png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builtin.com/sites/www.builtin.com/files/styles/ckeditor_optimize/public/inline-images/4_double-deep-q-learning.png" TargetMode="External"/><Relationship Id="rId11" Type="http://schemas.openxmlformats.org/officeDocument/2006/relationships/hyperlink" Target="https://arxiv.org/search/cs?searchtype=author&amp;query=Antonoglou,+I" TargetMode="External"/><Relationship Id="rId5" Type="http://schemas.openxmlformats.org/officeDocument/2006/relationships/hyperlink" Target="https://pylessons.com/media/Tutorials/Reinforcement-learning-tutorial/Beyond-DQN/Beyond-DQN.jpg" TargetMode="External"/><Relationship Id="rId10" Type="http://schemas.openxmlformats.org/officeDocument/2006/relationships/hyperlink" Target="https://arxiv.org/search/cs?searchtype=author&amp;query=Graves,+A" TargetMode="External"/><Relationship Id="rId4" Type="http://schemas.openxmlformats.org/officeDocument/2006/relationships/hyperlink" Target="https://images.datacamp.com/image/upload/v1666973295/Q_learning_equation_3cd6652b98.png" TargetMode="External"/><Relationship Id="rId9" Type="http://schemas.openxmlformats.org/officeDocument/2006/relationships/hyperlink" Target="https://arxiv.org/search/cs?searchtype=author&amp;query=Silver,+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8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>
          <a:xfrm>
            <a:off x="552637" y="915566"/>
            <a:ext cx="8038726" cy="542300"/>
          </a:xfrm>
        </p:spPr>
        <p:txBody>
          <a:bodyPr/>
          <a:lstStyle/>
          <a:p>
            <a:pPr algn="ctr"/>
            <a:r>
              <a:rPr lang="de-DE" dirty="0"/>
              <a:t>Deep Q-Network (DQN)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432144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4E643C8-07A9-293D-FADE-D80876F7CBF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5E36177-3237-8FE8-6C2A-6BA75E88FAA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4D0E3B-0AEF-D3C9-A276-01E2C926A1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029CBD5-A71C-4A4B-000D-1CF5E1ECA2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>
                <a:latin typeface="Segoe UI Light" panose="020B0502040204020203" pitchFamily="34" charset="0"/>
                <a:cs typeface="Segoe UI Light" panose="020B0502040204020203" pitchFamily="34" charset="0"/>
              </a:rPr>
              <a:t>Action value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platzhalter 5">
                <a:extLst>
                  <a:ext uri="{FF2B5EF4-FFF2-40B4-BE49-F238E27FC236}">
                    <a16:creationId xmlns:a16="http://schemas.microsoft.com/office/drawing/2014/main" id="{F1366633-BD96-AB65-5AB6-89A1C6D02A32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977899" y="1491630"/>
                <a:ext cx="6190311" cy="1998662"/>
              </a:xfrm>
            </p:spPr>
            <p:txBody>
              <a:bodyPr/>
              <a:lstStyle/>
              <a:p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Action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value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function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de-DE" b="0" dirty="0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 </a:t>
                </a:r>
                <a:r>
                  <a:rPr lang="de-DE" b="0" dirty="0" err="1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under</a:t>
                </a:r>
                <a:r>
                  <a:rPr lang="de-DE" b="0" dirty="0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 </a:t>
                </a:r>
                <a:r>
                  <a:rPr lang="de-DE" b="0" dirty="0" err="1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policy</a:t>
                </a:r>
                <a:r>
                  <a:rPr lang="de-DE" b="0" dirty="0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de-DE" b="0" dirty="0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 </a:t>
                </a:r>
                <a:r>
                  <a:rPr lang="de-DE" b="0" dirty="0" err="1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is</a:t>
                </a:r>
                <a:r>
                  <a:rPr lang="de-DE" b="0" dirty="0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 </a:t>
                </a:r>
                <a:r>
                  <a:rPr lang="de-DE" b="0" dirty="0" err="1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the</a:t>
                </a:r>
                <a:r>
                  <a:rPr lang="de-DE" b="0" dirty="0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 </a:t>
                </a:r>
                <a:r>
                  <a:rPr lang="de-DE" b="0" dirty="0" err="1">
                    <a:solidFill>
                      <a:srgbClr val="84B819"/>
                    </a:solidFill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expected</a:t>
                </a:r>
                <a:r>
                  <a:rPr lang="de-DE" b="0" dirty="0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 </a:t>
                </a:r>
                <a:r>
                  <a:rPr lang="de-DE" b="0" dirty="0" err="1">
                    <a:solidFill>
                      <a:srgbClr val="84B819"/>
                    </a:solidFill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return</a:t>
                </a:r>
                <a:r>
                  <a:rPr lang="de-DE" b="0" dirty="0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 after </a:t>
                </a:r>
                <a:r>
                  <a:rPr lang="de-DE" b="0" dirty="0" err="1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taking</a:t>
                </a:r>
                <a:r>
                  <a:rPr lang="de-DE" b="0" dirty="0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 </a:t>
                </a:r>
                <a:r>
                  <a:rPr lang="de-DE" b="0" dirty="0" err="1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action</a:t>
                </a:r>
                <a:r>
                  <a:rPr lang="de-DE" b="0" dirty="0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de-DE" b="0" dirty="0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 in </a:t>
                </a:r>
                <a:r>
                  <a:rPr lang="de-DE" b="0" dirty="0" err="1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state</a:t>
                </a:r>
                <a:r>
                  <a:rPr lang="de-DE" b="0" dirty="0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de-DE" b="0" dirty="0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 </a:t>
                </a:r>
                <a:r>
                  <a:rPr lang="de-DE" b="0" dirty="0" err="1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following</a:t>
                </a:r>
                <a:r>
                  <a:rPr lang="de-DE" b="0" dirty="0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de-DE" b="0" dirty="0">
                  <a:latin typeface="Segoe UI Light" panose="020B0502040204020203" pitchFamily="34" charset="0"/>
                  <a:ea typeface="Cambria Math" panose="02040503050406030204" pitchFamily="18" charset="0"/>
                  <a:cs typeface="Segoe UI Light" panose="020B0502040204020203" pitchFamily="34" charset="0"/>
                </a:endParaRPr>
              </a:p>
              <a:p>
                <a:endParaRPr lang="de-DE" dirty="0">
                  <a:latin typeface="Segoe UI Light" panose="020B0502040204020203" pitchFamily="34" charset="0"/>
                  <a:ea typeface="Cambria Math" panose="02040503050406030204" pitchFamily="18" charset="0"/>
                  <a:cs typeface="Segoe UI Light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𝑎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𝜋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</a:rPr>
                        <m:t>[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𝐺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</a:rPr>
                        <m:t>|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</a:rPr>
                        <m:t>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</a:rPr>
                        <m:t>,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</a:rPr>
                        <m:t>𝑎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</a:rPr>
                        <m:t>]</m:t>
                      </m:r>
                    </m:oMath>
                  </m:oMathPara>
                </a14:m>
                <a:endParaRPr lang="de-DE" b="0" dirty="0">
                  <a:latin typeface="Segoe UI Light" panose="020B0502040204020203" pitchFamily="34" charset="0"/>
                  <a:ea typeface="Cambria Math" panose="02040503050406030204" pitchFamily="18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Textplatzhalter 5">
                <a:extLst>
                  <a:ext uri="{FF2B5EF4-FFF2-40B4-BE49-F238E27FC236}">
                    <a16:creationId xmlns:a16="http://schemas.microsoft.com/office/drawing/2014/main" id="{F1366633-BD96-AB65-5AB6-89A1C6D02A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977899" y="1491630"/>
                <a:ext cx="6190311" cy="1998662"/>
              </a:xfrm>
              <a:blipFill>
                <a:blip r:embed="rId2"/>
                <a:stretch>
                  <a:fillRect l="-2067" t="-33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5462124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ADECD67-69D7-82D4-0CA6-9D74B1488B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B09AC5C-6365-5553-ED2E-F43AAA1AD5C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1C251AE-5F70-0276-BE7A-6D2068396F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CF61EFB-92AB-2636-8610-6D767BDA2E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>
                <a:latin typeface="Segoe UI Light" panose="020B0502040204020203" pitchFamily="34" charset="0"/>
                <a:cs typeface="Segoe UI Light" panose="020B0502040204020203" pitchFamily="34" charset="0"/>
              </a:rPr>
              <a:t>Bellman‘s expectation equation..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platzhalter 5">
                <a:extLst>
                  <a:ext uri="{FF2B5EF4-FFF2-40B4-BE49-F238E27FC236}">
                    <a16:creationId xmlns:a16="http://schemas.microsoft.com/office/drawing/2014/main" id="{43A16077-3B7B-AD06-038E-DEBEF7647ECF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/>
            <p:txBody>
              <a:bodyPr/>
              <a:lstStyle/>
              <a:p>
                <a:r>
                  <a:rPr lang="de-DE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.. for action value functions:</a:t>
                </a:r>
              </a:p>
              <a:p>
                <a:endParaRPr lang="de-DE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de-DE" b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platzhalter 5">
                <a:extLst>
                  <a:ext uri="{FF2B5EF4-FFF2-40B4-BE49-F238E27FC236}">
                    <a16:creationId xmlns:a16="http://schemas.microsoft.com/office/drawing/2014/main" id="{43A16077-3B7B-AD06-038E-DEBEF7647E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blipFill>
                <a:blip r:embed="rId2"/>
                <a:stretch>
                  <a:fillRect l="-2067" t="-33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1678917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7F53CBF-3833-31EE-19C2-93C69DBCA2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409BE89-B37E-12C9-5377-09C5E2654FB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7CE661-0A1B-BC39-63F1-6F21C06EBA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593FA3D-477D-94D2-253B-25F5905206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Bellman‘s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optimality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equation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platzhalter 5">
                <a:extLst>
                  <a:ext uri="{FF2B5EF4-FFF2-40B4-BE49-F238E27FC236}">
                    <a16:creationId xmlns:a16="http://schemas.microsoft.com/office/drawing/2014/main" id="{5869403E-F6E6-697F-B192-08FC78D23114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/>
            <p:txBody>
              <a:bodyPr/>
              <a:lstStyle/>
              <a:p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.. for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action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value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functions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:</a:t>
                </a:r>
              </a:p>
              <a:p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 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de-DE" b="0" dirty="0">
                  <a:latin typeface="Segoe UI Light" panose="020B0502040204020203" pitchFamily="34" charset="0"/>
                  <a:ea typeface="Cambria Math" panose="02040503050406030204" pitchFamily="18" charset="0"/>
                  <a:cs typeface="Segoe UI Light" panose="020B0502040204020203" pitchFamily="34" charset="0"/>
                </a:endParaRPr>
              </a:p>
              <a:p>
                <a:endParaRPr lang="de-DE" b="0" dirty="0">
                  <a:latin typeface="Segoe UI Light" panose="020B0502040204020203" pitchFamily="34" charset="0"/>
                  <a:ea typeface="Cambria Math" panose="02040503050406030204" pitchFamily="18" charset="0"/>
                  <a:cs typeface="Segoe UI Light" panose="020B0502040204020203" pitchFamily="34" charset="0"/>
                </a:endParaRPr>
              </a:p>
              <a:p>
                <a:endParaRPr lang="de-DE" dirty="0">
                  <a:latin typeface="Segoe UI Light" panose="020B0502040204020203" pitchFamily="34" charset="0"/>
                  <a:ea typeface="Cambria Math" panose="02040503050406030204" pitchFamily="18" charset="0"/>
                  <a:cs typeface="Segoe UI Light" panose="020B0502040204020203" pitchFamily="34" charset="0"/>
                </a:endParaRPr>
              </a:p>
              <a:p>
                <a:r>
                  <a:rPr lang="de-DE" b="0" dirty="0" err="1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Where</a:t>
                </a:r>
                <a:r>
                  <a:rPr lang="de-DE" b="0" dirty="0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de-DE" dirty="0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is</a:t>
                </a:r>
                <a:r>
                  <a:rPr lang="de-DE" dirty="0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the</a:t>
                </a:r>
                <a:r>
                  <a:rPr lang="de-DE" dirty="0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 </a:t>
                </a:r>
                <a:r>
                  <a:rPr lang="de-DE" dirty="0">
                    <a:solidFill>
                      <a:srgbClr val="84B819"/>
                    </a:solidFill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optimal</a:t>
                </a:r>
                <a:r>
                  <a:rPr lang="de-DE" dirty="0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action</a:t>
                </a:r>
                <a:r>
                  <a:rPr lang="de-DE" dirty="0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value</a:t>
                </a:r>
                <a:r>
                  <a:rPr lang="de-DE" dirty="0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function</a:t>
                </a:r>
                <a:r>
                  <a:rPr lang="de-DE" dirty="0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.</a:t>
                </a:r>
                <a:endParaRPr lang="de-DE" b="0" dirty="0">
                  <a:latin typeface="Segoe UI Light" panose="020B0502040204020203" pitchFamily="34" charset="0"/>
                  <a:ea typeface="Cambria Math" panose="02040503050406030204" pitchFamily="18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Textplatzhalter 5">
                <a:extLst>
                  <a:ext uri="{FF2B5EF4-FFF2-40B4-BE49-F238E27FC236}">
                    <a16:creationId xmlns:a16="http://schemas.microsoft.com/office/drawing/2014/main" id="{5869403E-F6E6-697F-B192-08FC78D231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blipFill>
                <a:blip r:embed="rId2"/>
                <a:stretch>
                  <a:fillRect l="-2067" t="-33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9953888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8BB1BFF-15BC-3645-05BE-F76602C7A90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59C9EF2-7B40-213F-DA40-2A92B3E3E74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EBDC64-19A9-33B7-6FB6-5F7D6E6CAE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F5A0AF8-BBB8-53A0-0842-609E5C3ACB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43608" y="270222"/>
            <a:ext cx="6192738" cy="914400"/>
          </a:xfrm>
        </p:spPr>
        <p:txBody>
          <a:bodyPr/>
          <a:lstStyle/>
          <a:p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Q-Learning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platzhalter 5">
                <a:extLst>
                  <a:ext uri="{FF2B5EF4-FFF2-40B4-BE49-F238E27FC236}">
                    <a16:creationId xmlns:a16="http://schemas.microsoft.com/office/drawing/2014/main" id="{7DAF600C-8A70-4683-95BF-FF8D1A718136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1619672" y="1050776"/>
                <a:ext cx="6190311" cy="2961134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Model-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free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reinforcement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learning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algorithm</a:t>
                </a:r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Aims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to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find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the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optimal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action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value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function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de-DE" b="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b="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Update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rule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is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:</a:t>
                </a:r>
              </a:p>
              <a:p>
                <a:pPr lvl="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←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+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𝛼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[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𝑅</m:t>
                          </m:r>
                        </m:e>
                        <m:sub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+1</m:t>
                          </m:r>
                        </m:sub>
                      </m:sSub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</a:rPr>
                        <m:t>+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</a:rPr>
                        <m:t>𝛾</m:t>
                      </m:r>
                      <m:func>
                        <m:funcPr>
                          <m:ctrlPr>
                            <a:rPr lang="de-DE" sz="14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e-DE" sz="1400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e-DE" sz="140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de-DE" sz="1400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𝑡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+1,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𝑡</m:t>
                                  </m:r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−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𝑄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de-DE" sz="1400" dirty="0">
                  <a:latin typeface="Segoe UI Light" panose="020B0502040204020203" pitchFamily="34" charset="0"/>
                  <a:ea typeface="Cambria Math" panose="02040503050406030204" pitchFamily="18" charset="0"/>
                  <a:cs typeface="Segoe UI Light" panose="020B0502040204020203" pitchFamily="34" charset="0"/>
                </a:endParaRPr>
              </a:p>
              <a:p>
                <a:pPr lvl="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←</m:t>
                          </m:r>
                          <m:d>
                            <m:d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1−</m:t>
                              </m:r>
                              <m:r>
                                <m:rPr>
                                  <m:sty m:val="p"/>
                                </m:rPr>
                                <a:rPr lang="el-G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α</m:t>
                              </m:r>
                            </m:e>
                          </m:d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∗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+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𝛼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[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𝑅</m:t>
                          </m:r>
                        </m:e>
                        <m:sub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+1</m:t>
                          </m:r>
                        </m:sub>
                      </m:sSub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</a:rPr>
                        <m:t>+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</a:rPr>
                        <m:t>𝛾</m:t>
                      </m:r>
                      <m:func>
                        <m:funcPr>
                          <m:ctrlPr>
                            <a:rPr lang="de-DE" sz="14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e-DE" sz="1400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e-DE" sz="140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de-DE" sz="1400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𝑡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+1,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𝑡</m:t>
                                  </m:r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de-DE" sz="1400" dirty="0">
                  <a:latin typeface="Segoe UI Light" panose="020B0502040204020203" pitchFamily="34" charset="0"/>
                  <a:ea typeface="Cambria Math" panose="02040503050406030204" pitchFamily="18" charset="0"/>
                  <a:cs typeface="Segoe UI Light" panose="020B0502040204020203" pitchFamily="34" charset="0"/>
                </a:endParaRPr>
              </a:p>
              <a:p>
                <a:pPr lvl="3" indent="0">
                  <a:buNone/>
                </a:pPr>
                <a:r>
                  <a:rPr lang="de-DE" sz="1400" b="0" dirty="0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         </a:t>
                </a:r>
                <a:endParaRPr lang="de-DE" sz="1400" b="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i="0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Related</a:t>
                </a:r>
                <a:r>
                  <a:rPr lang="de-DE" i="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i="0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to</a:t>
                </a:r>
                <a:r>
                  <a:rPr lang="de-DE" i="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i="0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bellman</a:t>
                </a:r>
                <a:r>
                  <a:rPr lang="de-DE" i="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i="0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optimality</a:t>
                </a:r>
                <a:r>
                  <a:rPr lang="de-DE" i="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i="0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equation</a:t>
                </a:r>
                <a:endParaRPr lang="de-DE" i="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i="0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Iteratively</a:t>
                </a:r>
                <a:r>
                  <a:rPr lang="de-DE" i="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i="0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updates</a:t>
                </a:r>
                <a:r>
                  <a:rPr lang="de-DE" i="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i="0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action</a:t>
                </a:r>
                <a:r>
                  <a:rPr lang="de-DE" i="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i="0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value</a:t>
                </a:r>
                <a:r>
                  <a:rPr lang="de-DE" i="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i="0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function</a:t>
                </a:r>
                <a:r>
                  <a:rPr lang="de-DE" i="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i="0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to</a:t>
                </a:r>
                <a:r>
                  <a:rPr lang="de-DE" i="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i="0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converge</a:t>
                </a:r>
                <a:r>
                  <a:rPr lang="de-DE" i="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i="0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to</a:t>
                </a:r>
                <a:r>
                  <a:rPr lang="de-DE" i="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𝑞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∗</m:t>
                        </m:r>
                      </m:sub>
                    </m:sSub>
                  </m:oMath>
                </a14:m>
                <a:endParaRPr lang="de-DE" b="0" i="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b="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dirty="0"/>
              </a:p>
            </p:txBody>
          </p:sp>
        </mc:Choice>
        <mc:Fallback xmlns="">
          <p:sp>
            <p:nvSpPr>
              <p:cNvPr id="6" name="Textplatzhalter 5">
                <a:extLst>
                  <a:ext uri="{FF2B5EF4-FFF2-40B4-BE49-F238E27FC236}">
                    <a16:creationId xmlns:a16="http://schemas.microsoft.com/office/drawing/2014/main" id="{7DAF600C-8A70-4683-95BF-FF8D1A7181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1619672" y="1050776"/>
                <a:ext cx="6190311" cy="2961134"/>
              </a:xfrm>
              <a:blipFill>
                <a:blip r:embed="rId2"/>
                <a:stretch>
                  <a:fillRect l="-1970" t="-20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9470305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D927B1A-A9C5-080D-BED4-0C9A5B708E6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AABE619-343C-938D-8136-931E51406AC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65A936-1231-5C67-FBCA-3D0D13B616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BE2958C9-549A-2F40-E32C-3E4AE90122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55776" y="210245"/>
            <a:ext cx="8642350" cy="444374"/>
          </a:xfrm>
        </p:spPr>
        <p:txBody>
          <a:bodyPr/>
          <a:lstStyle/>
          <a:p>
            <a:r>
              <a:rPr lang="de-DE">
                <a:latin typeface="Segoe UI Light" panose="020B0502040204020203" pitchFamily="34" charset="0"/>
                <a:cs typeface="Segoe UI Light" panose="020B0502040204020203" pitchFamily="34" charset="0"/>
              </a:rPr>
              <a:t>Epsilon-Greedy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Inhaltsplatzhalter 12">
                <a:extLst>
                  <a:ext uri="{FF2B5EF4-FFF2-40B4-BE49-F238E27FC236}">
                    <a16:creationId xmlns:a16="http://schemas.microsoft.com/office/drawing/2014/main" id="{C5BEC9E9-C617-8118-72D7-B180B008264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250825" y="1252135"/>
                <a:ext cx="8642350" cy="2665412"/>
              </a:xfrm>
            </p:spPr>
            <p:txBody>
              <a:bodyPr numCol="1"/>
              <a:lstStyle/>
              <a:p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Balances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solidFill>
                      <a:srgbClr val="FBB600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exploration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and </a:t>
                </a:r>
                <a:r>
                  <a:rPr lang="de-DE" dirty="0" err="1">
                    <a:solidFill>
                      <a:srgbClr val="84B819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exploitation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by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choosing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a </a:t>
                </a:r>
                <a:r>
                  <a:rPr lang="de-DE" dirty="0" err="1">
                    <a:solidFill>
                      <a:srgbClr val="FBB600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random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action</a:t>
                </a:r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Random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action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with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 Light" panose="020B0502040204020203" pitchFamily="34" charset="0"/>
                      </a:rPr>
                      <m:t>𝜖</m:t>
                    </m:r>
                  </m:oMath>
                </a14:m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and best-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known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action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with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1 -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 Light" panose="020B0502040204020203" pitchFamily="34" charset="0"/>
                      </a:rPr>
                      <m:t>𝜖</m:t>
                    </m:r>
                  </m:oMath>
                </a14:m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Helps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ensure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solidFill>
                      <a:srgbClr val="84B819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sufficient</a:t>
                </a:r>
                <a:r>
                  <a:rPr lang="de-DE" dirty="0">
                    <a:solidFill>
                      <a:srgbClr val="84B819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solidFill>
                      <a:srgbClr val="84B819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exploration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of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the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state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-action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space</a:t>
                </a:r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Crucial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for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convergence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of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Q-Learning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to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optimal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action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value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function</a:t>
                </a:r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Inhaltsplatzhalter 12">
                <a:extLst>
                  <a:ext uri="{FF2B5EF4-FFF2-40B4-BE49-F238E27FC236}">
                    <a16:creationId xmlns:a16="http://schemas.microsoft.com/office/drawing/2014/main" id="{C5BEC9E9-C617-8118-72D7-B180B00826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250825" y="1252135"/>
                <a:ext cx="8642350" cy="2665412"/>
              </a:xfrm>
              <a:blipFill>
                <a:blip r:embed="rId2"/>
                <a:stretch>
                  <a:fillRect l="-1340" t="-228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07E9B264-C65D-B311-285F-D9B17E83B4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D70E4A92-3BB6-9EA6-A238-9E9ABEAA4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2926445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4918668-84FD-ABC8-EAB7-0B170C7161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80927" y="843558"/>
            <a:ext cx="8038726" cy="542300"/>
          </a:xfrm>
        </p:spPr>
        <p:txBody>
          <a:bodyPr/>
          <a:lstStyle/>
          <a:p>
            <a:r>
              <a:rPr lang="de-DE">
                <a:latin typeface="Segoe UI Light" panose="020B0502040204020203" pitchFamily="34" charset="0"/>
                <a:cs typeface="Segoe UI Light" panose="020B0502040204020203" pitchFamily="34" charset="0"/>
              </a:rPr>
              <a:t>Einführung in das Deep Q Learning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11E8C36-7061-7502-46FF-6B2072A4273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27" y="1385858"/>
            <a:ext cx="6363366" cy="3579812"/>
          </a:xfrm>
        </p:spPr>
      </p:pic>
    </p:spTree>
    <p:extLst>
      <p:ext uri="{BB962C8B-B14F-4D97-AF65-F5344CB8AC3E}">
        <p14:creationId xmlns:p14="http://schemas.microsoft.com/office/powerpoint/2010/main" val="2662976102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28A6160-876F-C3F7-2873-945DE436C8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43608" y="296745"/>
            <a:ext cx="5441107" cy="444374"/>
          </a:xfrm>
        </p:spPr>
        <p:txBody>
          <a:bodyPr/>
          <a:lstStyle/>
          <a:p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update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rule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&amp;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loss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function</a:t>
            </a:r>
            <a:endParaRPr lang="de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7749F718-D74C-1784-5341-6F311A4FED74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1115268" y="1059582"/>
                <a:ext cx="6913463" cy="2665412"/>
              </a:xfrm>
            </p:spPr>
            <p:txBody>
              <a:bodyPr/>
              <a:lstStyle/>
              <a:p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Update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rule</a:t>
                </a:r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←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+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𝛼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[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𝑅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+1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</a:rPr>
                        <m:t>𝛾</m:t>
                      </m:r>
                      <m:func>
                        <m:funcPr>
                          <m:ctrlP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𝑡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+1,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𝑡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−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𝑄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Loss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function</a:t>
                </a:r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θ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𝔼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𝑎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∼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𝑝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(.)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[(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𝑄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)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]</m:t>
                      </m:r>
                    </m:oMath>
                  </m:oMathPara>
                </a14:m>
                <a:endParaRPr lang="de-DE" b="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=[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𝑟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γ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𝑚𝑎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𝑡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+1</m:t>
                              </m:r>
                            </m:sub>
                          </m:sSub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𝑄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𝑡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𝑡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𝑖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]</m:t>
                      </m:r>
                    </m:oMath>
                  </m:oMathPara>
                </a14:m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0" indent="0">
                  <a:buNone/>
                </a:pPr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θ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  <m:r>
                        <a:rPr lang="de-DE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𝔼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𝑎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∼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𝑝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(.)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[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(</m:t>
                      </m:r>
                      <m:r>
                        <a:rPr lang="de-DE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(</m:t>
                      </m:r>
                      <m:r>
                        <a:rPr lang="de-DE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𝑟</m:t>
                      </m:r>
                      <m:r>
                        <a:rPr lang="de-DE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γ</m:t>
                      </m:r>
                      <m:r>
                        <a:rPr lang="de-DE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a:rPr lang="de-DE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𝑚𝑎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𝑡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+1</m:t>
                              </m:r>
                            </m:sub>
                          </m:sSub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𝑄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𝑡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𝑡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𝑖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  <m:r>
                        <a:rPr lang="de-DE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r>
                        <a:rPr lang="de-DE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𝑄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,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)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de-DE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]</m:t>
                      </m:r>
                    </m:oMath>
                  </m:oMathPara>
                </a14:m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0" indent="0">
                  <a:buNone/>
                </a:pPr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7749F718-D74C-1784-5341-6F311A4FED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1115268" y="1059582"/>
                <a:ext cx="6913463" cy="2665412"/>
              </a:xfrm>
              <a:blipFill>
                <a:blip r:embed="rId2"/>
                <a:stretch>
                  <a:fillRect l="-1764" t="-25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8C96CA6-568F-5791-11DC-79A78F529C1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ABE5621-70F7-5644-C338-43BABD4F4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B092C4B-4BBB-7162-20AB-97928B3EC7C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9405CAD-B74E-D65B-34B2-60C84D241A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8A9C10F-1503-FCA2-32C5-F6A83FB5FA2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7819693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B73B852-B9B5-40E0-A12E-6EA42D94D32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70B0CD8-B00E-8A62-740D-0FF4FC646F3E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7C337B-02DB-6491-963A-1D6ADDED43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52D703A4-A586-D120-3AB9-D8D59B5920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95536" y="172179"/>
            <a:ext cx="7775575" cy="576064"/>
          </a:xfrm>
        </p:spPr>
        <p:txBody>
          <a:bodyPr/>
          <a:lstStyle/>
          <a:p>
            <a:r>
              <a:rPr lang="de-DE">
                <a:latin typeface="Segoe UI Light" panose="020B0502040204020203" pitchFamily="34" charset="0"/>
                <a:cs typeface="Segoe UI Light" panose="020B0502040204020203" pitchFamily="34" charset="0"/>
              </a:rPr>
              <a:t>Update rule a closer look!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09AF758D-70D9-2C8C-C077-037536168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967" y="627534"/>
            <a:ext cx="5959548" cy="3575729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6583804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28A6160-876F-C3F7-2873-945DE436C8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43608" y="296745"/>
            <a:ext cx="5441107" cy="444374"/>
          </a:xfrm>
        </p:spPr>
        <p:txBody>
          <a:bodyPr/>
          <a:lstStyle/>
          <a:p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Gadient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7749F718-D74C-1784-5341-6F311A4FED74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593385" y="915566"/>
                <a:ext cx="7957230" cy="2665412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de-DE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Segoe UI Light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de-D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θ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  <m:r>
                        <a:rPr lang="de-DE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𝔼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𝑎</m:t>
                          </m:r>
                          <m:r>
                            <a:rPr lang="de-DE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∼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.</m:t>
                              </m:r>
                            </m:e>
                          </m:d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[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−</m:t>
                          </m:r>
                          <m:r>
                            <a:rPr lang="de-DE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de-DE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de-D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de-D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de-DE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𝑄</m:t>
                      </m:r>
                      <m:d>
                        <m:dPr>
                          <m:ctrlPr>
                            <a:rPr lang="de-D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,</m:t>
                              </m:r>
                              <m:r>
                                <a:rPr lang="de-D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de-D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]</m:t>
                      </m:r>
                    </m:oMath>
                  </m:oMathPara>
                </a14:m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0" indent="0">
                  <a:buNone/>
                </a:pPr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0" indent="0">
                  <a:buNone/>
                </a:pPr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de-D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𝔼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𝑎</m:t>
                          </m:r>
                          <m:r>
                            <a:rPr lang="de-DE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∼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.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𝑟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γ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 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𝑚𝑎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cs typeface="Segoe UI Light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cs typeface="Segoe UI Light" panose="020B0502040204020203" pitchFamily="34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cs typeface="Segoe UI Light" panose="020B0502040204020203" pitchFamily="34" charset="0"/>
                                        </a:rPr>
                                        <m:t>𝑡</m:t>
                                      </m:r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cs typeface="Segoe UI Light" panose="020B0502040204020203" pitchFamily="34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cs typeface="Segoe UI Light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cs typeface="Segoe UI Light" panose="020B0502040204020203" pitchFamily="34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cs typeface="Segoe UI Light" panose="020B0502040204020203" pitchFamily="34" charset="0"/>
                                        </a:rPr>
                                        <m:t>𝑡</m:t>
                                      </m:r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cs typeface="Segoe UI Light" panose="020B0502040204020203" pitchFamily="34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de-DE" i="1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cs typeface="Segoe UI Light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cs typeface="Segoe UI Light" panose="020B0502040204020203" pitchFamily="34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cs typeface="Segoe UI Light" panose="020B0502040204020203" pitchFamily="34" charset="0"/>
                                        </a:rPr>
                                        <m:t>𝑡</m:t>
                                      </m:r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cs typeface="Segoe UI Light" panose="020B0502040204020203" pitchFamily="34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de-DE" i="1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cs typeface="Segoe UI Light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latin typeface="Cambria Math" panose="02040503050406030204" pitchFamily="18" charset="0"/>
                                          <a:cs typeface="Segoe UI Light" panose="020B0502040204020203" pitchFamily="34" charset="0"/>
                                        </a:rPr>
                                        <m:t>θ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cs typeface="Segoe UI Light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cs typeface="Segoe UI Light" panose="020B0502040204020203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−</m:t>
                              </m:r>
                              <m:r>
                                <a:rPr lang="de-DE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Segoe UI Light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Segoe UI Light" panose="020B0502040204020203" pitchFamily="34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Segoe UI Light" panose="020B0502040204020203" pitchFamily="3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de-DE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Segoe UI Light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Segoe UI Light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de-DE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Segoe UI Light" panose="020B0502040204020203" pitchFamily="34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Segoe UI Light" panose="020B0502040204020203" pitchFamily="3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Segoe UI Light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Segoe UI Light" panose="020B0502040204020203" pitchFamily="34" charset="0"/>
                                        </a:rPr>
                                        <m:t>θ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Segoe UI Light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de-D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de-D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de-D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dirty="0">
                  <a:cs typeface="Segoe UI Light" panose="020B0502040204020203" pitchFamily="34" charset="0"/>
                </a:endParaRPr>
              </a:p>
              <a:p>
                <a:pPr marL="0" indent="0">
                  <a:buNone/>
                </a:pPr>
                <a:endParaRPr lang="de-DE" dirty="0">
                  <a:cs typeface="Segoe UI Light" panose="020B0502040204020203" pitchFamily="34" charset="0"/>
                </a:endParaRPr>
              </a:p>
              <a:p>
                <a:pPr marL="0" indent="0">
                  <a:buNone/>
                </a:pPr>
                <a:endParaRPr lang="de-DE" dirty="0">
                  <a:cs typeface="Segoe UI Light" panose="020B0502040204020203" pitchFamily="34" charset="0"/>
                </a:endParaRPr>
              </a:p>
              <a:p>
                <a:pPr marL="0" indent="0">
                  <a:buNone/>
                </a:pPr>
                <a:endParaRPr lang="de-DE" sz="1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to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minimize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the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loss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function</a:t>
                </a:r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computing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the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gardient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for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updates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θ</m:t>
                        </m:r>
                      </m:e>
                      <m:sub>
                        <m:r>
                          <a:rPr lang="de-DE" sz="1800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𝑖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de-DE" sz="1800" dirty="0">
                    <a:ea typeface="Cambria Math" panose="02040503050406030204" pitchFamily="18" charset="0"/>
                    <a:cs typeface="Segoe UI Light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 Light" panose="020B0502040204020203" pitchFamily="34" charset="0"/>
                      </a:rPr>
                      <m:t>←</m:t>
                    </m:r>
                  </m:oMath>
                </a14:m>
                <a:r>
                  <a:rPr lang="de-DE" sz="18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θ</m:t>
                        </m:r>
                      </m:e>
                      <m:sub>
                        <m:r>
                          <a:rPr lang="de-DE" sz="1800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18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-</a:t>
                </a:r>
                <a:r>
                  <a:rPr lang="de-DE" sz="1800" dirty="0">
                    <a:ea typeface="Cambria Math" panose="02040503050406030204" pitchFamily="18" charset="0"/>
                    <a:cs typeface="Segoe UI Light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 Light" panose="020B0502040204020203" pitchFamily="34" charset="0"/>
                      </a:rPr>
                      <m:t>𝛼</m:t>
                    </m:r>
                    <m:r>
                      <a:rPr lang="de-DE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 Light" panose="020B0502040204020203" pitchFamily="34" charset="0"/>
                      </a:rPr>
                      <m:t> </m:t>
                    </m:r>
                    <m:sSub>
                      <m:sSubPr>
                        <m:ctrlPr>
                          <a:rPr lang="de-DE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 Light" panose="020B0502040204020203" pitchFamily="34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de-DE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de-DE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de-DE" sz="1800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a:rPr lang="de-DE" sz="1800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𝐿</m:t>
                        </m:r>
                      </m:e>
                      <m:sub>
                        <m:r>
                          <a:rPr lang="de-DE" sz="1800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𝑖</m:t>
                        </m:r>
                      </m:sub>
                    </m:sSub>
                    <m:r>
                      <a:rPr lang="de-DE" sz="1800" i="1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de-DE" sz="1800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θ</m:t>
                        </m:r>
                      </m:e>
                      <m:sub>
                        <m:r>
                          <a:rPr lang="de-DE" sz="1800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𝑖</m:t>
                        </m:r>
                      </m:sub>
                    </m:sSub>
                    <m:r>
                      <a:rPr lang="de-DE" sz="1800" i="1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)</m:t>
                    </m:r>
                  </m:oMath>
                </a14:m>
                <a:endParaRPr lang="de-DE" sz="1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endParaRPr lang="de-DE" sz="1800" dirty="0"/>
              </a:p>
              <a:p>
                <a:pPr marL="0" indent="0">
                  <a:buNone/>
                </a:pPr>
                <a:endParaRPr lang="de-DE" sz="1800" dirty="0"/>
              </a:p>
            </p:txBody>
          </p:sp>
        </mc:Choice>
        <mc:Fallback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7749F718-D74C-1784-5341-6F311A4FED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593385" y="915566"/>
                <a:ext cx="7957230" cy="2665412"/>
              </a:xfrm>
              <a:blipFill>
                <a:blip r:embed="rId2"/>
                <a:stretch>
                  <a:fillRect l="-1455" b="-778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8C96CA6-568F-5791-11DC-79A78F529C1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ABE5621-70F7-5644-C338-43BABD4F4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EB8D6104-6E12-85BF-02CF-283207CAA6F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14933B4D-BCF9-4976-88F3-4B6297DC500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F86FC1E-A1EF-17C2-490C-158A25D5F6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8401355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ADECD67-69D7-82D4-0CA6-9D74B1488B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B09AC5C-6365-5553-ED2E-F43AAA1AD5C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1C251AE-5F70-0276-BE7A-6D2068396F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CF61EFB-92AB-2636-8610-6D767BDA2E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5472" y="471192"/>
            <a:ext cx="6192738" cy="516382"/>
          </a:xfrm>
        </p:spPr>
        <p:txBody>
          <a:bodyPr/>
          <a:lstStyle/>
          <a:p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Experience Replay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3A16077-3B7B-AD06-038E-DEBEF7647E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Memory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of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experiences</a:t>
            </a:r>
            <a:endParaRPr lang="de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Pick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of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minibatches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for update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of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the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Q-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function</a:t>
            </a:r>
            <a:endParaRPr lang="de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Adresses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three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issues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</a:p>
          <a:p>
            <a:pPr marL="465750" lvl="1" indent="-285750"/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Efficiency</a:t>
            </a:r>
          </a:p>
          <a:p>
            <a:pPr marL="465750" lvl="1" indent="-285750"/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Correlation</a:t>
            </a:r>
            <a:endParaRPr lang="de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65750" lvl="1" indent="-285750"/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Catastrohic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forgetting</a:t>
            </a:r>
            <a:endParaRPr lang="de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de-DE" b="0" dirty="0"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171887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9EF3228-A70E-C1F3-7D80-590FF181DE8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80FE740-E78E-070E-DA1B-CE43929FC0A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E2B40C9-A848-DF65-9388-67071B47AA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A976135-039F-7C6D-7596-EFC51BD35D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8827" y="2742739"/>
            <a:ext cx="8131645" cy="576064"/>
          </a:xfrm>
        </p:spPr>
        <p:txBody>
          <a:bodyPr/>
          <a:lstStyle/>
          <a:p>
            <a:r>
              <a:rPr lang="de-DE" dirty="0"/>
              <a:t>Was kann </a:t>
            </a:r>
            <a:r>
              <a:rPr lang="de-DE" dirty="0" err="1"/>
              <a:t>DQN</a:t>
            </a:r>
            <a:r>
              <a:rPr lang="de-DE" dirty="0"/>
              <a:t>?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0ECE7F3-254D-C96A-8C1A-28CF2F6CEB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7072305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ADECD67-69D7-82D4-0CA6-9D74B1488B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B09AC5C-6365-5553-ED2E-F43AAA1AD5C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1C251AE-5F70-0276-BE7A-6D2068396F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CF61EFB-92AB-2636-8610-6D767BDA2E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5472" y="471192"/>
            <a:ext cx="6192738" cy="516382"/>
          </a:xfrm>
        </p:spPr>
        <p:txBody>
          <a:bodyPr/>
          <a:lstStyle/>
          <a:p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Target Q-Network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ED90D0A-C977-109B-F5EE-9F1944958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193104"/>
            <a:ext cx="5152309" cy="275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01141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ADECD67-69D7-82D4-0CA6-9D74B1488B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B09AC5C-6365-5553-ED2E-F43AAA1AD5C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1C251AE-5F70-0276-BE7A-6D2068396F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CF61EFB-92AB-2636-8610-6D767BDA2E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5472" y="471192"/>
            <a:ext cx="6192738" cy="516382"/>
          </a:xfrm>
        </p:spPr>
        <p:txBody>
          <a:bodyPr/>
          <a:lstStyle/>
          <a:p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DQN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Pseudocode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EEB8B2E-A143-8000-147A-27C6EDC12F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92E0480-4835-AD40-8829-30A56D269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01" y="957386"/>
            <a:ext cx="7038479" cy="353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65079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9ED6EB0-D916-88BF-26BC-8674B662A68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7A84738-E2E1-B550-CCAE-4CC79CD95C2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29A37DE-88FD-56A6-05EA-4138C7752D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B88184C-66D1-05FD-DD2C-8A2FC9D126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Neuronal Network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BDB8C81-DA98-D20C-578B-159A0752B8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75472" y="1635646"/>
            <a:ext cx="2946029" cy="187220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Q-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function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» Q-network »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neuronnal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Weights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of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q-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learning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are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weights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for neuronal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Layers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input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(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states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),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hidden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(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convulational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layers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),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output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(q-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values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for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each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action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9" name="Grafik 8" descr="https://youtu.be/xVkPh9E9GfE&#10;">
            <a:extLst>
              <a:ext uri="{FF2B5EF4-FFF2-40B4-BE49-F238E27FC236}">
                <a16:creationId xmlns:a16="http://schemas.microsoft.com/office/drawing/2014/main" id="{ED0305FE-0628-40DE-B099-48463A4748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1" t="3365"/>
          <a:stretch/>
        </p:blipFill>
        <p:spPr>
          <a:xfrm>
            <a:off x="4384923" y="1131590"/>
            <a:ext cx="4314349" cy="2079249"/>
          </a:xfrm>
          <a:prstGeom prst="rect">
            <a:avLst/>
          </a:prstGeom>
        </p:spPr>
      </p:pic>
      <p:sp>
        <p:nvSpPr>
          <p:cNvPr id="10" name="Fußzeilenplatzhalter 1">
            <a:extLst>
              <a:ext uri="{FF2B5EF4-FFF2-40B4-BE49-F238E27FC236}">
                <a16:creationId xmlns:a16="http://schemas.microsoft.com/office/drawing/2014/main" id="{2A2E7B79-F3C2-C35F-A935-A5743237AC5E}"/>
              </a:ext>
            </a:extLst>
          </p:cNvPr>
          <p:cNvSpPr txBox="1">
            <a:spLocks/>
          </p:cNvSpPr>
          <p:nvPr/>
        </p:nvSpPr>
        <p:spPr>
          <a:xfrm>
            <a:off x="5480145" y="3246389"/>
            <a:ext cx="3219127" cy="2342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r" defTabSz="914400" rtl="0" eaLnBrk="1" latinLnBrk="0" hangingPunct="1">
              <a:defRPr sz="1100" kern="120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https://youtu.be/xVkPh9E9GfE</a:t>
            </a:r>
          </a:p>
          <a:p>
            <a:endParaRPr lang="de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974118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ADECD67-69D7-82D4-0CA6-9D74B1488B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B09AC5C-6365-5553-ED2E-F43AAA1AD5C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1C251AE-5F70-0276-BE7A-6D2068396F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CF61EFB-92AB-2636-8610-6D767BDA2E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5472" y="471192"/>
            <a:ext cx="6192738" cy="516382"/>
          </a:xfrm>
        </p:spPr>
        <p:txBody>
          <a:bodyPr/>
          <a:lstStyle/>
          <a:p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Preprocessing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of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game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frames</a:t>
            </a:r>
            <a:endParaRPr lang="de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3A16077-3B7B-AD06-038E-DEBEF7647E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Grayscale</a:t>
            </a:r>
            <a:endParaRPr lang="de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Downsampling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to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110x84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Crop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to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84x84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Stack 4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frames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to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one</a:t>
            </a:r>
            <a:endParaRPr lang="de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de-DE" b="0" dirty="0"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305538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ADECD67-69D7-82D4-0CA6-9D74B1488B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B09AC5C-6365-5553-ED2E-F43AAA1AD5C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1C251AE-5F70-0276-BE7A-6D2068396F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CF61EFB-92AB-2636-8610-6D767BDA2E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5472" y="471192"/>
            <a:ext cx="6192738" cy="516382"/>
          </a:xfrm>
        </p:spPr>
        <p:txBody>
          <a:bodyPr/>
          <a:lstStyle/>
          <a:p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Reward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Clipping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3A16077-3B7B-AD06-038E-DEBEF7647E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limit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the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reward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to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interval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[-1,1]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rewards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are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counterproductive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for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strabelized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learning</a:t>
            </a:r>
            <a:endParaRPr lang="de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Clipping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stabelizes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learning</a:t>
            </a:r>
            <a:endParaRPr lang="de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de-DE" b="0" dirty="0"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707128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ADECD67-69D7-82D4-0CA6-9D74B1488B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B09AC5C-6365-5553-ED2E-F43AAA1AD5C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1C251AE-5F70-0276-BE7A-6D2068396F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CF61EFB-92AB-2636-8610-6D767BDA2E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5472" y="471192"/>
            <a:ext cx="6192738" cy="516382"/>
          </a:xfrm>
        </p:spPr>
        <p:txBody>
          <a:bodyPr/>
          <a:lstStyle/>
          <a:p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Performance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Metrics</a:t>
            </a:r>
            <a:endParaRPr lang="de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3A16077-3B7B-AD06-038E-DEBEF7647E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Within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a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specific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time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periode</a:t>
            </a:r>
            <a:endParaRPr lang="de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65750" lvl="1" indent="-285750"/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Average and maximum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points</a:t>
            </a:r>
            <a:endParaRPr lang="de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de-DE" b="0" dirty="0"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834407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EF3D1951-D802-7D85-EFFD-4B01F80F5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19" y="321296"/>
            <a:ext cx="9289032" cy="3900758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ADECD67-69D7-82D4-0CA6-9D74B1488B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B09AC5C-6365-5553-ED2E-F43AAA1AD5C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1C251AE-5F70-0276-BE7A-6D2068396F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CF61EFB-92AB-2636-8610-6D767BDA2E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5472" y="471192"/>
            <a:ext cx="6192738" cy="516382"/>
          </a:xfrm>
        </p:spPr>
        <p:txBody>
          <a:bodyPr/>
          <a:lstStyle/>
          <a:p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Results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from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the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Paper</a:t>
            </a:r>
          </a:p>
        </p:txBody>
      </p:sp>
    </p:spTree>
    <p:extLst>
      <p:ext uri="{BB962C8B-B14F-4D97-AF65-F5344CB8AC3E}">
        <p14:creationId xmlns:p14="http://schemas.microsoft.com/office/powerpoint/2010/main" val="1712518573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ADECD67-69D7-82D4-0CA6-9D74B1488B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B09AC5C-6365-5553-ED2E-F43AAA1AD5C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1C251AE-5F70-0276-BE7A-6D2068396F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CF61EFB-92AB-2636-8610-6D767BDA2E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5472" y="471192"/>
            <a:ext cx="6192738" cy="516382"/>
          </a:xfrm>
        </p:spPr>
        <p:txBody>
          <a:bodyPr/>
          <a:lstStyle/>
          <a:p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Results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from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the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Paper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61F5CA7-A3C9-7A2C-3AFA-BDA3EE3B1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1590"/>
            <a:ext cx="9297525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25020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ADECD67-69D7-82D4-0CA6-9D74B1488B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B09AC5C-6365-5553-ED2E-F43AAA1AD5C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1C251AE-5F70-0276-BE7A-6D2068396F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CF61EFB-92AB-2636-8610-6D767BDA2E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5472" y="471192"/>
            <a:ext cx="6192738" cy="516382"/>
          </a:xfrm>
        </p:spPr>
        <p:txBody>
          <a:bodyPr/>
          <a:lstStyle/>
          <a:p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How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to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implement</a:t>
            </a:r>
            <a:endParaRPr lang="de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3A16077-3B7B-AD06-038E-DEBEF7647E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75472" y="1308336"/>
            <a:ext cx="7704856" cy="3024336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Classes:</a:t>
            </a:r>
            <a:endParaRPr lang="en-US" sz="1800" b="0" dirty="0">
              <a:solidFill>
                <a:schemeClr val="accent2">
                  <a:lumMod val="75000"/>
                </a:schemeClr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1" i="0" u="none" strike="noStrike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1500" b="1" i="0" u="none" strike="noStrike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Agent Class (</a:t>
            </a:r>
            <a:r>
              <a:rPr lang="en-US" sz="1500" b="1" i="0" u="none" strike="noStrike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DQNAgent</a:t>
            </a:r>
            <a:r>
              <a:rPr lang="en-US" sz="1500" b="1" i="0" u="none" strike="noStrike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):</a:t>
            </a:r>
            <a:endParaRPr lang="en-US" sz="1500" b="0" dirty="0"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 fontAlgn="base">
              <a:spcBef>
                <a:spcPts val="1200"/>
              </a:spcBef>
            </a:pPr>
            <a:r>
              <a:rPr lang="en-US" sz="1500" b="0" i="0" u="none" strike="noStrike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Responsible for controlling the DQN agent.</a:t>
            </a:r>
          </a:p>
          <a:p>
            <a:pPr lvl="2" fontAlgn="base"/>
            <a:r>
              <a:rPr lang="en-US" sz="1500" b="0" i="0" u="none" strike="noStrike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Methods: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b="0" i="0" u="none" strike="noStrike" dirty="0" err="1">
                <a:solidFill>
                  <a:srgbClr val="188038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select_action</a:t>
            </a:r>
            <a:r>
              <a:rPr lang="en-US" sz="1500" b="0" i="0" u="none" strike="noStrike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: Selects actions based on the current state.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b="0" i="0" u="none" strike="noStrike" dirty="0">
                <a:solidFill>
                  <a:srgbClr val="188038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train</a:t>
            </a:r>
            <a:r>
              <a:rPr lang="en-US" sz="1500" b="0" i="0" u="none" strike="noStrike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: Trains the agent using experiences stored in the replay memory.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500" b="0" i="0" u="none" strike="noStrike" dirty="0" err="1">
                <a:solidFill>
                  <a:srgbClr val="188038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update_target_network</a:t>
            </a:r>
            <a:r>
              <a:rPr lang="en-US" sz="1500" b="0" i="0" u="none" strike="noStrike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: Updates the target network periodically.</a:t>
            </a:r>
          </a:p>
          <a:p>
            <a:endParaRPr lang="de-DE" b="0" dirty="0">
              <a:latin typeface="Segoe UI Light" panose="020B0502040204020203" pitchFamily="34" charset="0"/>
              <a:ea typeface="Cambria Math" panose="02040503050406030204" pitchFamily="18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626359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ADECD67-69D7-82D4-0CA6-9D74B1488B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B09AC5C-6365-5553-ED2E-F43AAA1AD5C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1C251AE-5F70-0276-BE7A-6D2068396F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CF61EFB-92AB-2636-8610-6D767BDA2E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5472" y="471192"/>
            <a:ext cx="6192738" cy="516382"/>
          </a:xfrm>
        </p:spPr>
        <p:txBody>
          <a:bodyPr/>
          <a:lstStyle/>
          <a:p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How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to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implement</a:t>
            </a:r>
            <a:endParaRPr lang="de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3A16077-3B7B-AD06-038E-DEBEF7647E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75472" y="1308336"/>
            <a:ext cx="7704856" cy="3024336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Classes:</a:t>
            </a:r>
            <a:endParaRPr lang="en-US" sz="1800" b="0" dirty="0">
              <a:solidFill>
                <a:schemeClr val="accent2">
                  <a:lumMod val="75000"/>
                </a:schemeClr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1" i="0" u="none" strike="noStrike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1500" b="1" i="0" u="none" strike="noStrike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Neural Network Class (DQN):</a:t>
            </a:r>
            <a:endParaRPr lang="en-US" sz="1500" b="0" dirty="0"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 fontAlgn="base">
              <a:spcBef>
                <a:spcPts val="1200"/>
              </a:spcBef>
            </a:pPr>
            <a:r>
              <a:rPr lang="en-US" sz="1500" b="0" i="0" u="none" strike="noStrike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Defines the neural network architecture for approximating Q-values.</a:t>
            </a:r>
          </a:p>
          <a:p>
            <a:pPr lvl="1" fontAlgn="base"/>
            <a:r>
              <a:rPr lang="en-US" sz="1500" b="0" i="0" u="none" strike="noStrike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Methods: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b="0" i="0" u="none" strike="noStrike" dirty="0">
                <a:solidFill>
                  <a:srgbClr val="188038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__</a:t>
            </a:r>
            <a:r>
              <a:rPr lang="en-US" sz="1500" b="0" i="0" u="none" strike="noStrike" dirty="0" err="1">
                <a:solidFill>
                  <a:srgbClr val="188038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init</a:t>
            </a:r>
            <a:r>
              <a:rPr lang="en-US" sz="1500" b="0" i="0" u="none" strike="noStrike" dirty="0">
                <a:solidFill>
                  <a:srgbClr val="188038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__</a:t>
            </a:r>
            <a:r>
              <a:rPr lang="en-US" sz="1500" b="0" i="0" u="none" strike="noStrike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: Initializes the network with </a:t>
            </a:r>
            <a:r>
              <a:rPr lang="en-US" sz="1500" b="0" i="0" u="none" strike="noStrike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state_size</a:t>
            </a:r>
            <a:r>
              <a:rPr lang="en-US" sz="1500" b="0" i="0" u="none" strike="noStrike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and </a:t>
            </a:r>
            <a:r>
              <a:rPr lang="en-US" sz="1500" b="0" i="0" u="none" strike="noStrike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action_size</a:t>
            </a:r>
            <a:r>
              <a:rPr lang="en-US" sz="1500" b="0" i="0" u="none" strike="noStrike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b="0" i="0" u="none" strike="noStrike" dirty="0">
                <a:solidFill>
                  <a:srgbClr val="188038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forward</a:t>
            </a:r>
            <a:r>
              <a:rPr lang="en-US" sz="1500" b="0" i="0" u="none" strike="noStrike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: Performs forward pass computation.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b="0" i="0" u="none" strike="noStrike" dirty="0" err="1">
                <a:solidFill>
                  <a:srgbClr val="188038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compute_loss</a:t>
            </a:r>
            <a:r>
              <a:rPr lang="en-US" sz="1500" b="0" i="0" u="none" strike="noStrike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: Computes the loss between predicted and target Q-values.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500" b="0" i="0" u="none" strike="noStrike" dirty="0">
                <a:solidFill>
                  <a:srgbClr val="188038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backward</a:t>
            </a:r>
            <a:r>
              <a:rPr lang="en-US" sz="1500" b="0" i="0" u="none" strike="noStrike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: Performs gradient descent.</a:t>
            </a:r>
          </a:p>
          <a:p>
            <a:endParaRPr lang="de-DE" b="0" dirty="0">
              <a:latin typeface="Segoe UI Light" panose="020B0502040204020203" pitchFamily="34" charset="0"/>
              <a:ea typeface="Cambria Math" panose="02040503050406030204" pitchFamily="18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416833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AC8A2F2-9CA2-267E-9ADA-6E22AD9F622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76D84C9-00AD-B91C-D8F2-C0484E88031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DAC137-0B27-AB7C-FF0F-B59A847E67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3</a:t>
            </a:fld>
            <a:endParaRPr lang="de-DE"/>
          </a:p>
        </p:txBody>
      </p:sp>
      <p:pic>
        <p:nvPicPr>
          <p:cNvPr id="9" name="Onlinemedien 8" title="Autonomous Driving RC Car using Deep Q Network and Reinforcement Learning // Python, Unity">
            <a:hlinkClick r:id="" action="ppaction://media"/>
            <a:extLst>
              <a:ext uri="{FF2B5EF4-FFF2-40B4-BE49-F238E27FC236}">
                <a16:creationId xmlns:a16="http://schemas.microsoft.com/office/drawing/2014/main" id="{5432C8C7-2598-2134-6194-6A2B80944F7E}"/>
              </a:ext>
            </a:extLst>
          </p:cNvPr>
          <p:cNvPicPr>
            <a:picLocks noGrp="1" noRot="1" noChangeAspect="1"/>
          </p:cNvPicPr>
          <p:nvPr>
            <p:ph sz="quarter" idx="12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59632" y="411510"/>
            <a:ext cx="6624736" cy="375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6548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ADECD67-69D7-82D4-0CA6-9D74B1488B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B09AC5C-6365-5553-ED2E-F43AAA1AD5C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1C251AE-5F70-0276-BE7A-6D2068396F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CF61EFB-92AB-2636-8610-6D767BDA2E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5472" y="471192"/>
            <a:ext cx="6192738" cy="516382"/>
          </a:xfrm>
        </p:spPr>
        <p:txBody>
          <a:bodyPr/>
          <a:lstStyle/>
          <a:p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How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to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implement</a:t>
            </a:r>
            <a:endParaRPr lang="de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3A16077-3B7B-AD06-038E-DEBEF7647E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75472" y="1308336"/>
            <a:ext cx="7704856" cy="3024336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Classes:</a:t>
            </a:r>
            <a:endParaRPr lang="en-US" sz="1800" b="0" dirty="0">
              <a:solidFill>
                <a:schemeClr val="accent2">
                  <a:lumMod val="75000"/>
                </a:schemeClr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1" i="0" u="none" strike="noStrike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1500" b="1" i="0" u="none" strike="noStrike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Replay Memory Class:</a:t>
            </a:r>
            <a:endParaRPr lang="en-US" sz="1500" b="0" dirty="0"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 fontAlgn="base">
              <a:spcBef>
                <a:spcPts val="1200"/>
              </a:spcBef>
            </a:pPr>
            <a:r>
              <a:rPr lang="en-US" sz="1500" b="0" i="0" u="none" strike="noStrike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Manages the replay memory buffer.</a:t>
            </a:r>
          </a:p>
          <a:p>
            <a:pPr lvl="1" fontAlgn="base"/>
            <a:r>
              <a:rPr lang="en-US" sz="1500" b="0" i="0" u="none" strike="noStrike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Methods: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b="0" i="0" u="none" strike="noStrike" dirty="0" err="1">
                <a:solidFill>
                  <a:srgbClr val="188038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add_experience</a:t>
            </a:r>
            <a:r>
              <a:rPr lang="en-US" sz="1500" b="0" i="0" u="none" strike="noStrike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: Adds experiences to the replay memory.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500" b="0" i="0" u="none" strike="noStrike" dirty="0" err="1">
                <a:solidFill>
                  <a:srgbClr val="188038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sample_batch</a:t>
            </a:r>
            <a:r>
              <a:rPr lang="en-US" sz="1500" b="0" i="0" u="none" strike="noStrike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: Samples batches of experiences for training.</a:t>
            </a:r>
          </a:p>
          <a:p>
            <a:endParaRPr lang="de-DE" b="0" dirty="0">
              <a:latin typeface="Segoe UI Light" panose="020B0502040204020203" pitchFamily="34" charset="0"/>
              <a:ea typeface="Cambria Math" panose="02040503050406030204" pitchFamily="18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246945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8E92729-B95B-3E98-E4EA-C886C1B4747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C2C2016-9838-7842-7573-F7C717005B1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CCD7BE-7827-5771-2BAA-B8031B97A7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AE7E498-6DB3-94C5-9F5A-E38FBD0EB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/>
              <a:t>Links / Sources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D636FC5-2109-ADFD-76E7-584CC5F35B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75472" y="1059582"/>
            <a:ext cx="6980904" cy="3446159"/>
          </a:xfrm>
        </p:spPr>
        <p:txBody>
          <a:bodyPr/>
          <a:lstStyle/>
          <a:p>
            <a:r>
              <a:rPr lang="de-DE" sz="1200" dirty="0"/>
              <a:t>Picture Roboter &amp; World :</a:t>
            </a:r>
          </a:p>
          <a:p>
            <a:r>
              <a:rPr lang="de-DE" sz="1200" dirty="0">
                <a:hlinkClick r:id="rId2"/>
              </a:rPr>
              <a:t>https://commons.wikimedia.org/wiki/File:Rl_agent.png</a:t>
            </a:r>
            <a:endParaRPr lang="de-DE" sz="1200" dirty="0"/>
          </a:p>
          <a:p>
            <a:r>
              <a:rPr lang="de-DE" sz="1200" dirty="0"/>
              <a:t>Markov </a:t>
            </a:r>
            <a:r>
              <a:rPr lang="de-DE" sz="1200" dirty="0" err="1"/>
              <a:t>decision</a:t>
            </a:r>
            <a:r>
              <a:rPr lang="de-DE" sz="1200" dirty="0"/>
              <a:t> </a:t>
            </a:r>
            <a:r>
              <a:rPr lang="de-DE" sz="1200" dirty="0" err="1"/>
              <a:t>process</a:t>
            </a:r>
            <a:r>
              <a:rPr lang="de-DE" sz="1200" dirty="0"/>
              <a:t>:</a:t>
            </a:r>
            <a:br>
              <a:rPr lang="de-DE" sz="1200" dirty="0"/>
            </a:br>
            <a:r>
              <a:rPr lang="de-DE" sz="1200" dirty="0">
                <a:hlinkClick r:id="rId3"/>
              </a:rPr>
              <a:t>https://upload.wikimedia.org/wikipedia/commons/thumb/a/ad/Markov_Decision_Process.svg/1280px-Markov_Decision_Process.svg.png</a:t>
            </a:r>
            <a:endParaRPr lang="de-DE" sz="1200" dirty="0"/>
          </a:p>
          <a:p>
            <a:r>
              <a:rPr lang="de-DE" sz="1200" dirty="0"/>
              <a:t>Update </a:t>
            </a:r>
            <a:r>
              <a:rPr lang="de-DE" sz="1200" dirty="0" err="1"/>
              <a:t>rule</a:t>
            </a:r>
            <a:r>
              <a:rPr lang="de-DE" sz="1200" dirty="0"/>
              <a:t>:</a:t>
            </a:r>
            <a:br>
              <a:rPr lang="de-DE" sz="1200" dirty="0"/>
            </a:br>
            <a:r>
              <a:rPr lang="de-DE" sz="1200" dirty="0">
                <a:hlinkClick r:id="rId4"/>
              </a:rPr>
              <a:t>https://images.datacamp.com/image/upload/v1666973295/Q_learning_equation_3cd6652b98.png</a:t>
            </a:r>
            <a:endParaRPr lang="de-DE" sz="1200" dirty="0"/>
          </a:p>
          <a:p>
            <a:r>
              <a:rPr lang="de-DE" sz="1200" dirty="0"/>
              <a:t>Policy </a:t>
            </a:r>
            <a:r>
              <a:rPr lang="de-DE" sz="1200" dirty="0" err="1"/>
              <a:t>bears</a:t>
            </a:r>
            <a:r>
              <a:rPr lang="de-DE" sz="1200" dirty="0"/>
              <a:t>:</a:t>
            </a:r>
          </a:p>
          <a:p>
            <a:r>
              <a:rPr lang="de-DE" sz="1200" dirty="0">
                <a:hlinkClick r:id="rId5"/>
              </a:rPr>
              <a:t>https://pylessons.com/media/Tutorials/Reinforcement-learning-tutorial/Beyond-DQN/Beyond-DQN.jpg</a:t>
            </a:r>
            <a:endParaRPr lang="de-DE" sz="1200" dirty="0"/>
          </a:p>
          <a:p>
            <a:r>
              <a:rPr lang="de-DE" sz="1200" dirty="0"/>
              <a:t>Target Q-network :</a:t>
            </a:r>
          </a:p>
          <a:p>
            <a:r>
              <a:rPr lang="de-DE" sz="1200" dirty="0">
                <a:hlinkClick r:id="rId6"/>
              </a:rPr>
              <a:t>https://builtin.com/sites/www.builtin.com/files/styles/ckeditor_optimize/public/inline-images/4_double-deep-q-learning.png</a:t>
            </a:r>
            <a:endParaRPr lang="de-DE" sz="1200" dirty="0"/>
          </a:p>
          <a:p>
            <a:r>
              <a:rPr lang="de-DE" sz="1200" dirty="0" err="1"/>
              <a:t>Results</a:t>
            </a:r>
            <a:r>
              <a:rPr lang="de-DE" sz="1200" dirty="0"/>
              <a:t> </a:t>
            </a:r>
            <a:r>
              <a:rPr lang="de-DE" sz="1200" dirty="0" err="1"/>
              <a:t>from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paper</a:t>
            </a:r>
            <a:r>
              <a:rPr lang="de-DE" sz="1200" dirty="0"/>
              <a:t>:</a:t>
            </a:r>
          </a:p>
          <a:p>
            <a:r>
              <a:rPr lang="de-DE" sz="1200" b="0" i="0" u="sng" strike="noStrike" dirty="0">
                <a:solidFill>
                  <a:srgbClr val="84B819"/>
                </a:solidFill>
                <a:effectLst/>
                <a:highlight>
                  <a:srgbClr val="FFFFFF"/>
                </a:highlight>
                <a:latin typeface="Lucida Grande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Volodymyr </a:t>
            </a:r>
            <a:r>
              <a:rPr lang="de-DE" sz="1200" b="0" i="0" u="sng" strike="noStrike" dirty="0" err="1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Lucida Grande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Mnih</a:t>
            </a:r>
            <a:r>
              <a:rPr lang="de-DE" sz="1200" b="0" i="0" u="sng" dirty="0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Lucida Grande"/>
              </a:rPr>
              <a:t>, </a:t>
            </a:r>
            <a:r>
              <a:rPr lang="de-DE" sz="1200" b="0" i="0" u="sng" strike="noStrike" dirty="0">
                <a:solidFill>
                  <a:srgbClr val="84B819"/>
                </a:solidFill>
                <a:effectLst/>
                <a:highlight>
                  <a:srgbClr val="FFFFFF"/>
                </a:highlight>
                <a:latin typeface="Lucida Grande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Koray </a:t>
            </a:r>
            <a:r>
              <a:rPr lang="de-DE" sz="1200" b="0" i="0" u="sng" strike="noStrike" dirty="0" err="1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Lucida Grande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Kavukcuoglu</a:t>
            </a:r>
            <a:r>
              <a:rPr lang="de-DE" sz="1200" b="0" i="0" u="sng" dirty="0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Lucida Grande"/>
              </a:rPr>
              <a:t>, </a:t>
            </a:r>
            <a:r>
              <a:rPr lang="de-DE" sz="1200" b="0" i="0" u="sng" strike="noStrike" dirty="0">
                <a:solidFill>
                  <a:srgbClr val="84B819"/>
                </a:solidFill>
                <a:effectLst/>
                <a:highlight>
                  <a:srgbClr val="FFFFFF"/>
                </a:highlight>
                <a:latin typeface="Lucida Grande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David </a:t>
            </a:r>
            <a:r>
              <a:rPr lang="de-DE" sz="1200" b="0" i="0" u="sng" strike="noStrike" dirty="0" err="1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Lucida Grande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Silver</a:t>
            </a:r>
            <a:r>
              <a:rPr lang="de-DE" sz="1200" b="0" i="0" u="sng" dirty="0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Lucida Grande"/>
              </a:rPr>
              <a:t>, </a:t>
            </a:r>
            <a:r>
              <a:rPr lang="de-DE" sz="1200" b="0" i="0" u="sng" strike="noStrike" dirty="0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Lucida Grande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Alex Graves</a:t>
            </a:r>
            <a:r>
              <a:rPr lang="de-DE" sz="1200" b="0" i="0" u="sng" dirty="0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Lucida Grande"/>
              </a:rPr>
              <a:t>, </a:t>
            </a:r>
            <a:r>
              <a:rPr lang="de-DE" sz="1200" b="0" i="0" u="sng" strike="noStrike" dirty="0">
                <a:solidFill>
                  <a:srgbClr val="84B819"/>
                </a:solidFill>
                <a:effectLst/>
                <a:highlight>
                  <a:srgbClr val="FFFFFF"/>
                </a:highlight>
                <a:latin typeface="Lucida Grande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Ioannis </a:t>
            </a:r>
            <a:r>
              <a:rPr lang="de-DE" sz="1200" b="0" i="0" u="sng" strike="noStrike" dirty="0" err="1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Lucida Grande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Antonoglou</a:t>
            </a:r>
            <a:r>
              <a:rPr lang="de-DE" sz="1200" b="0" i="0" u="sng" dirty="0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Lucida Grande"/>
              </a:rPr>
              <a:t>, </a:t>
            </a:r>
            <a:r>
              <a:rPr lang="de-DE" sz="1200" b="0" i="0" u="sng" strike="noStrike" dirty="0">
                <a:solidFill>
                  <a:srgbClr val="84B819"/>
                </a:solidFill>
                <a:effectLst/>
                <a:highlight>
                  <a:srgbClr val="FFFFFF"/>
                </a:highlight>
                <a:latin typeface="Lucida Grande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Daan </a:t>
            </a:r>
            <a:r>
              <a:rPr lang="de-DE" sz="1200" b="0" i="0" u="sng" strike="noStrike" dirty="0" err="1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Lucida Grande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Wierstra</a:t>
            </a:r>
            <a:r>
              <a:rPr lang="de-DE" sz="1200" b="0" i="0" u="sng" dirty="0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Lucida Grande"/>
              </a:rPr>
              <a:t>, </a:t>
            </a:r>
            <a:r>
              <a:rPr lang="de-DE" sz="1200" u="sng" dirty="0">
                <a:solidFill>
                  <a:schemeClr val="accent1"/>
                </a:solidFill>
                <a:highlight>
                  <a:srgbClr val="FFFFFF"/>
                </a:highlight>
                <a:latin typeface="Lucida Grande"/>
              </a:rPr>
              <a:t>Martin Riedmiller, </a:t>
            </a:r>
            <a:r>
              <a:rPr lang="de-DE" sz="1200" u="sng" dirty="0" err="1">
                <a:solidFill>
                  <a:schemeClr val="accent1"/>
                </a:solidFill>
                <a:highlight>
                  <a:srgbClr val="FFFFFF"/>
                </a:highlight>
                <a:latin typeface="Lucida Grande"/>
              </a:rPr>
              <a:t>Playing</a:t>
            </a:r>
            <a:r>
              <a:rPr lang="de-DE" sz="1200" u="sng" dirty="0">
                <a:solidFill>
                  <a:schemeClr val="accent1"/>
                </a:solidFill>
                <a:highlight>
                  <a:srgbClr val="FFFFFF"/>
                </a:highlight>
                <a:latin typeface="Lucida Grande"/>
              </a:rPr>
              <a:t> </a:t>
            </a:r>
            <a:r>
              <a:rPr lang="de-DE" sz="1200" u="sng" dirty="0" err="1">
                <a:solidFill>
                  <a:schemeClr val="accent1"/>
                </a:solidFill>
                <a:highlight>
                  <a:srgbClr val="FFFFFF"/>
                </a:highlight>
                <a:latin typeface="Lucida Grande"/>
              </a:rPr>
              <a:t>atari</a:t>
            </a:r>
            <a:r>
              <a:rPr lang="de-DE" sz="1200" u="sng" dirty="0">
                <a:solidFill>
                  <a:schemeClr val="accent1"/>
                </a:solidFill>
                <a:highlight>
                  <a:srgbClr val="FFFFFF"/>
                </a:highlight>
                <a:latin typeface="Lucida Grande"/>
              </a:rPr>
              <a:t> </a:t>
            </a:r>
            <a:r>
              <a:rPr lang="de-DE" sz="1200" u="sng" dirty="0" err="1">
                <a:solidFill>
                  <a:schemeClr val="accent1"/>
                </a:solidFill>
                <a:highlight>
                  <a:srgbClr val="FFFFFF"/>
                </a:highlight>
                <a:latin typeface="Lucida Grande"/>
              </a:rPr>
              <a:t>with</a:t>
            </a:r>
            <a:r>
              <a:rPr lang="de-DE" sz="1200" u="sng" dirty="0">
                <a:solidFill>
                  <a:schemeClr val="accent1"/>
                </a:solidFill>
                <a:highlight>
                  <a:srgbClr val="FFFFFF"/>
                </a:highlight>
                <a:latin typeface="Lucida Grande"/>
              </a:rPr>
              <a:t> </a:t>
            </a:r>
            <a:r>
              <a:rPr lang="de-DE" sz="1200" u="sng" dirty="0" err="1">
                <a:solidFill>
                  <a:schemeClr val="accent1"/>
                </a:solidFill>
                <a:highlight>
                  <a:srgbClr val="FFFFFF"/>
                </a:highlight>
                <a:latin typeface="Lucida Grande"/>
              </a:rPr>
              <a:t>deep</a:t>
            </a:r>
            <a:r>
              <a:rPr lang="de-DE" sz="1200" u="sng" dirty="0">
                <a:solidFill>
                  <a:schemeClr val="accent1"/>
                </a:solidFill>
                <a:highlight>
                  <a:srgbClr val="FFFFFF"/>
                </a:highlight>
                <a:latin typeface="Lucida Grande"/>
              </a:rPr>
              <a:t> </a:t>
            </a:r>
            <a:r>
              <a:rPr lang="de-DE" sz="1200" u="sng" dirty="0" err="1">
                <a:solidFill>
                  <a:schemeClr val="accent1"/>
                </a:solidFill>
                <a:highlight>
                  <a:srgbClr val="FFFFFF"/>
                </a:highlight>
                <a:latin typeface="Lucida Grande"/>
              </a:rPr>
              <a:t>reinforcement</a:t>
            </a:r>
            <a:r>
              <a:rPr lang="de-DE" sz="1200" u="sng" dirty="0">
                <a:solidFill>
                  <a:schemeClr val="accent1"/>
                </a:solidFill>
                <a:highlight>
                  <a:srgbClr val="FFFFFF"/>
                </a:highlight>
                <a:latin typeface="Lucida Grande"/>
              </a:rPr>
              <a:t> </a:t>
            </a:r>
            <a:r>
              <a:rPr lang="de-DE" sz="1200" u="sng" dirty="0" err="1">
                <a:solidFill>
                  <a:schemeClr val="accent1"/>
                </a:solidFill>
                <a:highlight>
                  <a:srgbClr val="FFFFFF"/>
                </a:highlight>
                <a:latin typeface="Lucida Grande"/>
              </a:rPr>
              <a:t>learning</a:t>
            </a:r>
            <a:r>
              <a:rPr lang="de-DE" sz="1200" u="sng" dirty="0">
                <a:solidFill>
                  <a:schemeClr val="accent1"/>
                </a:solidFill>
                <a:highlight>
                  <a:srgbClr val="FFFFFF"/>
                </a:highlight>
                <a:latin typeface="Lucida Grande"/>
              </a:rPr>
              <a:t> (2013), https://arxiv.org/pdf/1312.5602</a:t>
            </a:r>
            <a:endParaRPr lang="de-DE" sz="1200" u="sng" dirty="0">
              <a:solidFill>
                <a:schemeClr val="accent1"/>
              </a:solidFill>
            </a:endParaRPr>
          </a:p>
          <a:p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876062124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C5689E1-67B0-C204-6F35-7FEDA263101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6A6C818-78D7-373F-3E5E-C7617EFA6912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86F20B-55E4-F707-FBFF-B19FB402FD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692D036A-D0C5-1A21-EFE6-CDF2175F14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White">
          <a:xfrm>
            <a:off x="2486430" y="498403"/>
            <a:ext cx="6657570" cy="444374"/>
          </a:xfrm>
        </p:spPr>
        <p:txBody>
          <a:bodyPr/>
          <a:lstStyle/>
          <a:p>
            <a:r>
              <a:rPr lang="de-DE" dirty="0" err="1">
                <a:latin typeface="Segoe UI Variable Display Semil" pitchFamily="2" charset="0"/>
                <a:ea typeface="Calibri" panose="020F0502020204030204" pitchFamily="34" charset="0"/>
                <a:cs typeface="Calibri" panose="020F0502020204030204" pitchFamily="34" charset="0"/>
              </a:rPr>
              <a:t>Breakout</a:t>
            </a:r>
            <a:endParaRPr lang="de-DE" dirty="0">
              <a:latin typeface="Segoe UI Variable Display Semil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20240613-0758-07.8976822">
            <a:hlinkClick r:id="" action="ppaction://media"/>
            <a:extLst>
              <a:ext uri="{FF2B5EF4-FFF2-40B4-BE49-F238E27FC236}">
                <a16:creationId xmlns:a16="http://schemas.microsoft.com/office/drawing/2014/main" id="{FDDA68FC-A8DD-F14F-485A-2807D64BBEF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45.312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75656" y="1199601"/>
            <a:ext cx="2657347" cy="31941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1" name="20240613-0759-28.0789348">
            <a:hlinkClick r:id="" action="ppaction://media"/>
            <a:extLst>
              <a:ext uri="{FF2B5EF4-FFF2-40B4-BE49-F238E27FC236}">
                <a16:creationId xmlns:a16="http://schemas.microsoft.com/office/drawing/2014/main" id="{9F4ACB5B-E634-14C8-7818-7965F8B8BA1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29160" y="1199601"/>
            <a:ext cx="2625355" cy="31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0841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9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569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9EF3228-A70E-C1F3-7D80-590FF181DE8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80FE740-E78E-070E-DA1B-CE43929FC0A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E2B40C9-A848-DF65-9388-67071B47AA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A976135-039F-7C6D-7596-EFC51BD35D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8827" y="2742739"/>
            <a:ext cx="8131645" cy="576064"/>
          </a:xfrm>
        </p:spPr>
        <p:txBody>
          <a:bodyPr/>
          <a:lstStyle/>
          <a:p>
            <a:r>
              <a:rPr lang="de-DE" dirty="0"/>
              <a:t>Was ist DQN?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0ECE7F3-254D-C96A-8C1A-28CF2F6CEB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2859343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C5689E1-67B0-C204-6F35-7FEDA263101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6A6C818-78D7-373F-3E5E-C7617EFA6912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86F20B-55E4-F707-FBFF-B19FB402FD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692D036A-D0C5-1A21-EFE6-CDF2175F14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White">
          <a:xfrm>
            <a:off x="2486430" y="498403"/>
            <a:ext cx="4171140" cy="444374"/>
          </a:xfrm>
        </p:spPr>
        <p:txBody>
          <a:bodyPr/>
          <a:lstStyle/>
          <a:p>
            <a:r>
              <a:rPr lang="de-DE">
                <a:latin typeface="Segoe UI Variable Display Semil" pitchFamily="2" charset="0"/>
                <a:ea typeface="Calibri" panose="020F0502020204030204" pitchFamily="34" charset="0"/>
                <a:cs typeface="Calibri" panose="020F0502020204030204" pitchFamily="34" charset="0"/>
              </a:rPr>
              <a:t>Agent-Environment Loop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78974C6E-4D7C-7A1F-CC62-DD5CB0CFF9C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1520" y="1923678"/>
            <a:ext cx="4248472" cy="1728192"/>
          </a:xfrm>
        </p:spPr>
        <p:txBody>
          <a:bodyPr/>
          <a:lstStyle/>
          <a:p>
            <a:pPr lvl="4"/>
            <a:r>
              <a:rPr lang="de-DE" sz="1400"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Agent </a:t>
            </a:r>
            <a:r>
              <a:rPr lang="de-DE" sz="1400" err="1">
                <a:solidFill>
                  <a:srgbClr val="FFC000"/>
                </a:solidFill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perceives</a:t>
            </a:r>
            <a:r>
              <a:rPr lang="de-DE" sz="1400"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400" err="1"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DE" sz="1400"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400" err="1">
                <a:solidFill>
                  <a:srgbClr val="84B819"/>
                </a:solidFill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state</a:t>
            </a:r>
            <a:r>
              <a:rPr lang="de-DE" sz="1400"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400" err="1"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of</a:t>
            </a:r>
            <a:r>
              <a:rPr lang="de-DE" sz="1400"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400" err="1"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DE" sz="1400"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400" err="1"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environment</a:t>
            </a:r>
            <a:r>
              <a:rPr lang="de-DE" sz="1400"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</a:p>
          <a:p>
            <a:pPr lvl="4"/>
            <a:endParaRPr lang="de-DE" sz="1400">
              <a:latin typeface="Segoe UI Variable Display Semil" pitchFamily="2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lvl="4"/>
            <a:r>
              <a:rPr lang="de-DE" sz="1400"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Agent </a:t>
            </a:r>
            <a:r>
              <a:rPr lang="de-DE" sz="1400" err="1">
                <a:solidFill>
                  <a:srgbClr val="FBB600"/>
                </a:solidFill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takes</a:t>
            </a:r>
            <a:r>
              <a:rPr lang="de-DE" sz="1400"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 an </a:t>
            </a:r>
            <a:r>
              <a:rPr lang="de-DE" sz="1400" err="1">
                <a:solidFill>
                  <a:srgbClr val="84B819"/>
                </a:solidFill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action</a:t>
            </a:r>
            <a:endParaRPr lang="de-DE" sz="1400">
              <a:solidFill>
                <a:srgbClr val="84B819"/>
              </a:solidFill>
              <a:latin typeface="Segoe UI Variable Display Semil" pitchFamily="2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lvl="4"/>
            <a:endParaRPr lang="de-DE" sz="1400">
              <a:latin typeface="Segoe UI Variable Display Semil" pitchFamily="2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lvl="4"/>
            <a:r>
              <a:rPr lang="de-DE" sz="1400"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Environment </a:t>
            </a:r>
            <a:r>
              <a:rPr lang="de-DE" sz="1400" err="1">
                <a:solidFill>
                  <a:srgbClr val="FFC000"/>
                </a:solidFill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transitions</a:t>
            </a:r>
            <a:r>
              <a:rPr lang="de-DE" sz="1400"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400" err="1"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DE" sz="1400"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 a </a:t>
            </a:r>
            <a:r>
              <a:rPr lang="de-DE" sz="1400" err="1">
                <a:solidFill>
                  <a:srgbClr val="84B819"/>
                </a:solidFill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new</a:t>
            </a:r>
            <a:r>
              <a:rPr lang="de-DE" sz="1400">
                <a:solidFill>
                  <a:srgbClr val="84B819"/>
                </a:solidFill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400" err="1">
                <a:solidFill>
                  <a:srgbClr val="84B819"/>
                </a:solidFill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state</a:t>
            </a:r>
            <a:endParaRPr lang="de-DE" sz="1400">
              <a:solidFill>
                <a:srgbClr val="84B819"/>
              </a:solidFill>
              <a:latin typeface="Segoe UI Variable Display Semil" pitchFamily="2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lvl="4"/>
            <a:endParaRPr lang="de-DE" sz="1400">
              <a:latin typeface="Segoe UI Variable Display Semil" pitchFamily="2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lvl="4"/>
            <a:r>
              <a:rPr lang="de-DE" sz="1400"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Environment</a:t>
            </a:r>
            <a:r>
              <a:rPr lang="de-DE" sz="1400">
                <a:solidFill>
                  <a:srgbClr val="FFC000"/>
                </a:solidFill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 provides </a:t>
            </a:r>
            <a:r>
              <a:rPr lang="de-DE" sz="1400"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a </a:t>
            </a:r>
            <a:r>
              <a:rPr lang="de-DE" sz="1400" err="1">
                <a:solidFill>
                  <a:srgbClr val="84B819"/>
                </a:solidFill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reward</a:t>
            </a:r>
            <a:r>
              <a:rPr lang="de-DE" sz="1400"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400" err="1"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DE" sz="1400"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400" err="1"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DE" sz="1400"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 agent</a:t>
            </a:r>
          </a:p>
          <a:p>
            <a:pPr marL="0" lvl="4" indent="0">
              <a:buNone/>
            </a:pPr>
            <a:endParaRPr lang="de-DE" sz="1400"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CCC6CF26-889F-3E80-2A48-B4F7C62DF63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230114"/>
            <a:ext cx="4572000" cy="2970609"/>
          </a:xfrm>
        </p:spPr>
      </p:pic>
    </p:spTree>
    <p:extLst>
      <p:ext uri="{BB962C8B-B14F-4D97-AF65-F5344CB8AC3E}">
        <p14:creationId xmlns:p14="http://schemas.microsoft.com/office/powerpoint/2010/main" val="3288424513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3F37ACF8-A00C-B826-C469-FCEB2122438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026" y="423043"/>
            <a:ext cx="4499991" cy="3873425"/>
          </a:xfrm>
          <a:ln>
            <a:solidFill>
              <a:schemeClr val="accent1"/>
            </a:solidFill>
          </a:ln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1926268-72D8-5733-6DF9-9117ED6BA73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40BD883-E668-5124-C385-ADE59B5CFDD6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9CF185-B4C5-4EAA-D9B3-977585D0C2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8FAB3C7-8D16-9FD7-4438-F5A51D68A8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7504" y="411510"/>
            <a:ext cx="8127449" cy="444374"/>
          </a:xfrm>
        </p:spPr>
        <p:txBody>
          <a:bodyPr/>
          <a:lstStyle/>
          <a:p>
            <a:r>
              <a:rPr lang="de-DE">
                <a:latin typeface="Segoe UI Variable Display Semil" pitchFamily="2" charset="0"/>
                <a:ea typeface="Calibri" panose="020F0502020204030204" pitchFamily="34" charset="0"/>
                <a:cs typeface="Calibri" panose="020F0502020204030204" pitchFamily="34" charset="0"/>
              </a:rPr>
              <a:t>Markov Decission Process..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9CE7A688-3FE0-6535-2E23-02176873DD92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32983" y="1152061"/>
                <a:ext cx="4167010" cy="331311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𝑆𝑡𝑎𝑡𝑒𝑠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endParaRPr lang="de-DE" b="0"/>
              </a:p>
              <a:p>
                <a:endParaRPr lang="de-DE" b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𝐴𝑐𝑡𝑖𝑜𝑛𝑠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de-DE" b="0"/>
              </a:p>
              <a:p>
                <a:endParaRPr lang="de-DE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𝑡𝑟𝑎𝑛𝑠𝑖𝑡𝑖𝑜𝑛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𝐹𝑢𝑛𝑐𝑡𝑖𝑜𝑛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de-DE" b="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de-DE" b="0"/>
              </a:p>
              <a:p>
                <a:pPr marL="0" lvl="1" indent="0">
                  <a:buNone/>
                </a:pPr>
                <a:endParaRPr lang="de-DE"/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𝑅𝑒𝑤𝑎𝑟𝑑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𝐹𝑢𝑛𝑐𝑡𝑖𝑜𝑛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de-DE" b="0" i="1">
                  <a:latin typeface="Cambria Math" panose="02040503050406030204" pitchFamily="18" charset="0"/>
                </a:endParaRPr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de-DE" b="0"/>
              </a:p>
              <a:p>
                <a:pPr marL="0" lvl="1" indent="0">
                  <a:buNone/>
                </a:pPr>
                <a:endParaRPr lang="de-DE"/>
              </a:p>
            </p:txBody>
          </p:sp>
        </mc:Choice>
        <mc:Fallback xmlns="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9CE7A688-3FE0-6535-2E23-02176873DD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32983" y="1152061"/>
                <a:ext cx="4167010" cy="3313112"/>
              </a:xfrm>
              <a:blipFill>
                <a:blip r:embed="rId3"/>
                <a:stretch>
                  <a:fillRect l="-2928" t="-14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286943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F03B276-CE84-48D6-9E20-3F8A5A328CE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51D7578-F62D-D062-4B48-BF6A20FE5D4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ED451A-6184-1D56-B764-CD011DF032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195923F-AA50-47B9-2865-7B65583466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2652" y="331277"/>
            <a:ext cx="6192738" cy="914400"/>
          </a:xfrm>
        </p:spPr>
        <p:txBody>
          <a:bodyPr/>
          <a:lstStyle/>
          <a:p>
            <a:r>
              <a:rPr lang="de-DE">
                <a:latin typeface="Segoe UI Variable Display Semil" pitchFamily="2" charset="0"/>
              </a:rPr>
              <a:t>.. and its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8">
                <a:extLst>
                  <a:ext uri="{FF2B5EF4-FFF2-40B4-BE49-F238E27FC236}">
                    <a16:creationId xmlns:a16="http://schemas.microsoft.com/office/drawing/2014/main" id="{D14D24FB-91CA-7B98-DAB7-F4733FF866F9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975079" y="1203598"/>
                <a:ext cx="6190311" cy="1998662"/>
              </a:xfrm>
            </p:spPr>
            <p:txBody>
              <a:bodyPr numCol="1"/>
              <a:lstStyle/>
              <a:p>
                <a:pPr marL="0" indent="0">
                  <a:buNone/>
                </a:pPr>
                <a:r>
                  <a:rPr lang="de-DE">
                    <a:latin typeface="Segoe UI Variable Display Semil" pitchFamily="2" charset="0"/>
                  </a:rPr>
                  <a:t>The 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de-DE"/>
                  <a:t> </a:t>
                </a:r>
                <a:r>
                  <a:rPr lang="de-DE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is the total accumulated reward from timestep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𝑡</m:t>
                    </m:r>
                  </m:oMath>
                </a14:m>
                <a:r>
                  <a:rPr lang="de-DE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onwards.</a:t>
                </a:r>
              </a:p>
              <a:p>
                <a:pPr marL="0" indent="0">
                  <a:buNone/>
                </a:pPr>
                <a:endParaRPr lang="de-DE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de-DE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Defined as</a:t>
                </a:r>
                <a:r>
                  <a:rPr lang="de-DE"/>
                  <a:t>:</a:t>
                </a:r>
              </a:p>
              <a:p>
                <a:pPr marL="0" indent="0">
                  <a:buNone/>
                </a:pPr>
                <a:r>
                  <a:rPr lang="de-DE"/>
                  <a:t>	</a:t>
                </a:r>
              </a:p>
              <a:p>
                <a:pPr marL="0" indent="0" algn="ctr">
                  <a:buNone/>
                </a:pPr>
                <a:r>
                  <a:rPr lang="de-DE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de-DE" b="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de-DE" b="0"/>
              </a:p>
              <a:p>
                <a:pPr marL="0" indent="0">
                  <a:buNone/>
                </a:pPr>
                <a:endParaRPr lang="de-DE" b="0"/>
              </a:p>
              <a:p>
                <a:pPr marL="0" indent="0">
                  <a:buNone/>
                </a:pPr>
                <a:endParaRPr lang="de-DE" b="0"/>
              </a:p>
              <a:p>
                <a:pPr marL="0" indent="0">
                  <a:buNone/>
                </a:pPr>
                <a:r>
                  <a:rPr lang="de-DE"/>
                  <a:t>					</a:t>
                </a:r>
              </a:p>
            </p:txBody>
          </p:sp>
        </mc:Choice>
        <mc:Fallback xmlns="">
          <p:sp>
            <p:nvSpPr>
              <p:cNvPr id="9" name="Inhaltsplatzhalter 8">
                <a:extLst>
                  <a:ext uri="{FF2B5EF4-FFF2-40B4-BE49-F238E27FC236}">
                    <a16:creationId xmlns:a16="http://schemas.microsoft.com/office/drawing/2014/main" id="{D14D24FB-91CA-7B98-DAB7-F4733FF866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975079" y="1203598"/>
                <a:ext cx="6190311" cy="1998662"/>
              </a:xfrm>
              <a:blipFill>
                <a:blip r:embed="rId2"/>
                <a:stretch>
                  <a:fillRect l="-2069" t="-3354" b="-88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2752578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A398A10-F578-B069-FF6F-91D67553E1F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A8B2270-72AF-360F-73F7-6635E4EFD06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4911E2-8F87-830C-3802-F37ECF017A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968B4DD-BCC7-3600-8B07-AE90C72888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>
                <a:latin typeface="Segoe UI Light" panose="020B0502040204020203" pitchFamily="34" charset="0"/>
                <a:ea typeface="Segoe UI Historic" panose="020B0502040204020203" pitchFamily="34" charset="0"/>
                <a:cs typeface="Segoe UI Light" panose="020B0502040204020203" pitchFamily="34" charset="0"/>
              </a:rPr>
              <a:t>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platzhalter 5">
                <a:extLst>
                  <a:ext uri="{FF2B5EF4-FFF2-40B4-BE49-F238E27FC236}">
                    <a16:creationId xmlns:a16="http://schemas.microsoft.com/office/drawing/2014/main" id="{15115125-8DC3-439A-2CF3-EC37330A6C43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989921" y="1275407"/>
                <a:ext cx="6190311" cy="2592685"/>
              </a:xfrm>
            </p:spPr>
            <p:txBody>
              <a:bodyPr/>
              <a:lstStyle/>
              <a:p>
                <a:r>
                  <a:rPr lang="de-DE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 Policy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de-DE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is a function that defines the </a:t>
                </a:r>
                <a:r>
                  <a:rPr lang="de-DE">
                    <a:solidFill>
                      <a:srgbClr val="84B819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behavior</a:t>
                </a:r>
                <a:r>
                  <a:rPr lang="de-DE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of an agent by specifying the </a:t>
                </a:r>
                <a:r>
                  <a:rPr lang="de-DE">
                    <a:solidFill>
                      <a:srgbClr val="FBB600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probability</a:t>
                </a:r>
                <a:r>
                  <a:rPr lang="de-DE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of taking each action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de-DE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in state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de-DE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endParaRPr lang="de-DE"/>
              </a:p>
              <a:p>
                <a:endParaRPr lang="de-DE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/>
              </a:p>
              <a:p>
                <a:endParaRPr lang="de-DE"/>
              </a:p>
              <a:p>
                <a:endParaRPr lang="de-DE"/>
              </a:p>
              <a:p>
                <a:r>
                  <a:rPr lang="de-DE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The goal of a policy is to </a:t>
                </a:r>
                <a:r>
                  <a:rPr lang="de-DE">
                    <a:solidFill>
                      <a:srgbClr val="84B819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maximize</a:t>
                </a:r>
                <a:r>
                  <a:rPr lang="de-DE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the expected return starting from each state</a:t>
                </a:r>
              </a:p>
            </p:txBody>
          </p:sp>
        </mc:Choice>
        <mc:Fallback xmlns="">
          <p:sp>
            <p:nvSpPr>
              <p:cNvPr id="6" name="Textplatzhalter 5">
                <a:extLst>
                  <a:ext uri="{FF2B5EF4-FFF2-40B4-BE49-F238E27FC236}">
                    <a16:creationId xmlns:a16="http://schemas.microsoft.com/office/drawing/2014/main" id="{15115125-8DC3-439A-2CF3-EC37330A6C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989921" y="1275407"/>
                <a:ext cx="6190311" cy="2592685"/>
              </a:xfrm>
              <a:blipFill>
                <a:blip r:embed="rId2"/>
                <a:stretch>
                  <a:fillRect l="-2067" t="-25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7508431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Slide Master">
  <a:themeElements>
    <a:clrScheme name="TU Farben für Grafik und Diagramme, ab 2022">
      <a:dk1>
        <a:srgbClr val="000000"/>
      </a:dk1>
      <a:lt1>
        <a:srgbClr val="FFFFFF"/>
      </a:lt1>
      <a:dk2>
        <a:srgbClr val="FFFFFF"/>
      </a:dk2>
      <a:lt2>
        <a:srgbClr val="000000"/>
      </a:lt2>
      <a:accent1>
        <a:srgbClr val="84B819"/>
      </a:accent1>
      <a:accent2>
        <a:srgbClr val="639A00"/>
      </a:accent2>
      <a:accent3>
        <a:srgbClr val="4C4C4C"/>
      </a:accent3>
      <a:accent4>
        <a:srgbClr val="7F7F7F"/>
      </a:accent4>
      <a:accent5>
        <a:srgbClr val="B2B2B2"/>
      </a:accent5>
      <a:accent6>
        <a:srgbClr val="F28300"/>
      </a:accent6>
      <a:hlink>
        <a:srgbClr val="84B819"/>
      </a:hlink>
      <a:folHlink>
        <a:srgbClr val="84B819"/>
      </a:folHlink>
    </a:clrScheme>
    <a:fontScheme name="TU Dortmund,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tIns="0" bIns="0" numCol="2" spcCol="216000"/>
      <a:lstStyle>
        <a:defPPr marL="180000" indent="-180000" defTabSz="0">
          <a:lnSpc>
            <a:spcPct val="100000"/>
          </a:lnSpc>
          <a:spcBef>
            <a:spcPts val="0"/>
          </a:spcBef>
          <a:buFont typeface="Arial" panose="020B0604020202020204" pitchFamily="34" charset="0"/>
          <a:buChar char="•"/>
          <a:tabLst>
            <a:tab pos="180000" algn="l"/>
          </a:tabLst>
          <a:defRPr sz="1650"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UDortmund_templates_EN.potx" id="{D262C767-851F-47D1-A5C8-87AE5B9FEC7F}" vid="{9471DAE9-1FE9-46BB-8A3E-D30D76F79E61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1312</Words>
  <Application>Microsoft Office PowerPoint</Application>
  <PresentationFormat>Bildschirmpräsentation (16:9)</PresentationFormat>
  <Paragraphs>246</Paragraphs>
  <Slides>31</Slides>
  <Notes>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8" baseType="lpstr">
      <vt:lpstr>Arial</vt:lpstr>
      <vt:lpstr>Calibri</vt:lpstr>
      <vt:lpstr>Cambria Math</vt:lpstr>
      <vt:lpstr>Lucida Grande</vt:lpstr>
      <vt:lpstr>Segoe UI Light</vt:lpstr>
      <vt:lpstr>Segoe UI Variable Display Semil</vt:lpstr>
      <vt:lpstr>Slide Master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Artur Hryhorychenko</dc:creator>
  <cp:lastModifiedBy>aziz Hajji</cp:lastModifiedBy>
  <cp:revision>7</cp:revision>
  <dcterms:created xsi:type="dcterms:W3CDTF">2024-06-13T08:59:49Z</dcterms:created>
  <dcterms:modified xsi:type="dcterms:W3CDTF">2024-06-16T01:04:58Z</dcterms:modified>
</cp:coreProperties>
</file>